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D2E6F7"/>
          </a:solidFill>
        </a:fill>
      </a:tcStyle>
    </a:wholeTbl>
    <a:band2H>
      <a:tcTxStyle b="def" i="def"/>
      <a:tcStyle>
        <a:tcBdr/>
        <a:fill>
          <a:solidFill>
            <a:srgbClr val="EAF3FB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9CED0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D1DAEA"/>
          </a:solidFill>
        </a:fill>
      </a:tcStyle>
    </a:wholeTbl>
    <a:band2H>
      <a:tcTxStyle b="def" i="def"/>
      <a:tcStyle>
        <a:tcBdr/>
        <a:fill>
          <a:solidFill>
            <a:srgbClr val="E9EDF5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rgbClr val="F3F3F3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E143D"/>
        </a:fontRef>
        <a:srgbClr val="0E14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E143D"/>
              </a:solidFill>
              <a:prstDash val="solid"/>
              <a:round/>
            </a:ln>
          </a:top>
          <a:bottom>
            <a:ln w="25400" cap="flat">
              <a:solidFill>
                <a:srgbClr val="0E143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E143D"/>
              </a:solidFill>
              <a:prstDash val="solid"/>
              <a:round/>
            </a:ln>
          </a:top>
          <a:bottom>
            <a:ln w="25400" cap="flat">
              <a:solidFill>
                <a:srgbClr val="0E143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ACA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E143D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E143D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E143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0" y="0"/>
            <a:ext cx="301866" cy="288782"/>
          </a:xfrm>
          <a:prstGeom prst="rect">
            <a:avLst/>
          </a:prstGeom>
        </p:spPr>
        <p:txBody>
          <a:bodyPr lIns="45699" tIns="45699" rIns="45699" bIns="45699" anchor="t"/>
          <a:lstStyle>
            <a:lvl1pPr algn="l" defTabSz="914400"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69;p31" descr="Google Shape;69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e du titre"/>
          <p:cNvSpPr txBox="1"/>
          <p:nvPr>
            <p:ph type="title"/>
          </p:nvPr>
        </p:nvSpPr>
        <p:spPr>
          <a:xfrm>
            <a:off x="305433" y="281200"/>
            <a:ext cx="11469600" cy="1269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3200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15" name="Texte niveau 1…"/>
          <p:cNvSpPr txBox="1"/>
          <p:nvPr>
            <p:ph type="body" idx="1"/>
          </p:nvPr>
        </p:nvSpPr>
        <p:spPr>
          <a:xfrm>
            <a:off x="306665" y="2543267"/>
            <a:ext cx="11469602" cy="3525900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457200" indent="-330200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⋀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359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■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931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﹣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503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●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3075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○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16" name="Google Shape;76;p32" descr="Google Shape;76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b="1" sz="13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78;p33"/>
          <p:cNvSpPr/>
          <p:nvPr/>
        </p:nvSpPr>
        <p:spPr>
          <a:xfrm>
            <a:off x="0" y="-2"/>
            <a:ext cx="12192000" cy="1434004"/>
          </a:xfrm>
          <a:prstGeom prst="rect">
            <a:avLst/>
          </a:prstGeom>
          <a:solidFill>
            <a:srgbClr val="0022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5" name="Texte du titre"/>
          <p:cNvSpPr txBox="1"/>
          <p:nvPr>
            <p:ph type="title"/>
          </p:nvPr>
        </p:nvSpPr>
        <p:spPr>
          <a:xfrm>
            <a:off x="306600" y="46498"/>
            <a:ext cx="11729702" cy="13467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3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6" name="Texte niveau 1…"/>
          <p:cNvSpPr txBox="1"/>
          <p:nvPr>
            <p:ph type="body" idx="1"/>
          </p:nvPr>
        </p:nvSpPr>
        <p:spPr>
          <a:xfrm>
            <a:off x="306665" y="2176800"/>
            <a:ext cx="11729703" cy="40995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457200" indent="-330200" defTabSz="914400">
              <a:buClr>
                <a:srgbClr val="002244"/>
              </a:buClr>
              <a:buSzPts val="1600"/>
              <a:buFont typeface="Helvetica"/>
              <a:buChar char="∧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35988" indent="-345438" defTabSz="914400">
              <a:buClr>
                <a:srgbClr val="002244"/>
              </a:buClr>
              <a:buSzPts val="1600"/>
              <a:buFont typeface="Helvetica"/>
              <a:buChar char="■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93188" indent="-345438" defTabSz="914400">
              <a:buClr>
                <a:srgbClr val="002244"/>
              </a:buClr>
              <a:buSzPts val="1600"/>
              <a:buFont typeface="Helvetica"/>
              <a:buChar char="﹣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50388" indent="-345438" defTabSz="914400">
              <a:buClr>
                <a:srgbClr val="002244"/>
              </a:buClr>
              <a:buSzPts val="1600"/>
              <a:buFont typeface="Helvetica"/>
              <a:buChar char="●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307588" indent="-345438" defTabSz="914400">
              <a:buClr>
                <a:srgbClr val="002244"/>
              </a:buClr>
              <a:buSzPts val="1600"/>
              <a:buFont typeface="Helvetica"/>
              <a:buChar char="○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27" name="Google Shape;82;p33" descr="Google Shape;82;p33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639"/>
          <a:stretch>
            <a:fillRect/>
          </a:stretch>
        </p:blipFill>
        <p:spPr>
          <a:xfrm>
            <a:off x="11128767" y="6516927"/>
            <a:ext cx="921537" cy="163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Google Shape;85;p33" descr="Google Shape;85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1196" y="6509198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Numéro de diapositive"/>
          <p:cNvSpPr txBox="1"/>
          <p:nvPr>
            <p:ph type="sldNum" sz="quarter" idx="2"/>
          </p:nvPr>
        </p:nvSpPr>
        <p:spPr>
          <a:xfrm>
            <a:off x="11742159" y="6459482"/>
            <a:ext cx="440141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defTabSz="914400"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90;g27b40488555_0_5401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7" name="Google Shape;91;g27b40488555_0_5401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8" name="Google Shape;92;g27b40488555_0_5401"/>
          <p:cNvSpPr/>
          <p:nvPr/>
        </p:nvSpPr>
        <p:spPr>
          <a:xfrm>
            <a:off x="277538" y="6364089"/>
            <a:ext cx="3203701" cy="50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9" name="Google Shape;93;g27b40488555_0_5401"/>
          <p:cNvSpPr/>
          <p:nvPr>
            <p:ph type="pic" sz="half" idx="21"/>
          </p:nvPr>
        </p:nvSpPr>
        <p:spPr>
          <a:xfrm>
            <a:off x="-64772" y="-19925"/>
            <a:ext cx="3072002" cy="6932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0" name="Google Shape;94;g27b40488555_0_5401"/>
          <p:cNvSpPr/>
          <p:nvPr>
            <p:ph type="pic" sz="half" idx="22"/>
          </p:nvPr>
        </p:nvSpPr>
        <p:spPr>
          <a:xfrm>
            <a:off x="6097370" y="-29176"/>
            <a:ext cx="3072002" cy="6942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1" name="Google Shape;95;g27b40488555_0_5401"/>
          <p:cNvSpPr/>
          <p:nvPr>
            <p:ph type="pic" sz="half" idx="23"/>
          </p:nvPr>
        </p:nvSpPr>
        <p:spPr>
          <a:xfrm>
            <a:off x="3016111" y="-19921"/>
            <a:ext cx="3072002" cy="6932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2" name="Google Shape;96;g27b40488555_0_5401"/>
          <p:cNvSpPr/>
          <p:nvPr>
            <p:ph type="pic" sz="half" idx="24"/>
          </p:nvPr>
        </p:nvSpPr>
        <p:spPr>
          <a:xfrm>
            <a:off x="9178259" y="-19921"/>
            <a:ext cx="3072002" cy="6932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3" name="Numéro de diapositive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04;g27b40488555_0_5415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51" name="Google Shape;105;g27b40488555_0_5415"/>
          <p:cNvSpPr/>
          <p:nvPr/>
        </p:nvSpPr>
        <p:spPr>
          <a:xfrm>
            <a:off x="0" y="-2"/>
            <a:ext cx="12192000" cy="45897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2" name="Texte niveau 1…"/>
          <p:cNvSpPr txBox="1"/>
          <p:nvPr>
            <p:ph type="body" sz="quarter" idx="1"/>
          </p:nvPr>
        </p:nvSpPr>
        <p:spPr>
          <a:xfrm>
            <a:off x="3021452" y="5772870"/>
            <a:ext cx="6144901" cy="6756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  <a:lvl2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2pPr>
            <a:lvl3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3pPr>
            <a:lvl4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4pPr>
            <a:lvl5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3" name="Texte du titre"/>
          <p:cNvSpPr txBox="1"/>
          <p:nvPr>
            <p:ph type="title"/>
          </p:nvPr>
        </p:nvSpPr>
        <p:spPr>
          <a:xfrm>
            <a:off x="3019974" y="5191759"/>
            <a:ext cx="6146102" cy="566702"/>
          </a:xfrm>
          <a:prstGeom prst="rect">
            <a:avLst/>
          </a:prstGeom>
        </p:spPr>
        <p:txBody>
          <a:bodyPr lIns="121899" tIns="121899" rIns="121899" bIns="121899" anchor="b">
            <a:normAutofit fontScale="100000" lnSpcReduction="0"/>
          </a:bodyPr>
          <a:lstStyle>
            <a:lvl1pPr algn="ctr" defTabSz="914400">
              <a:lnSpc>
                <a:spcPct val="100000"/>
              </a:lnSpc>
              <a:defRPr sz="2700">
                <a:solidFill>
                  <a:srgbClr val="0E143D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</a:lstStyle>
          <a:p>
            <a:pPr/>
            <a:r>
              <a:t>Texte du titre</a:t>
            </a:r>
          </a:p>
        </p:txBody>
      </p:sp>
      <p:grpSp>
        <p:nvGrpSpPr>
          <p:cNvPr id="160" name="Google Shape;108;g27b40488555_0_5415"/>
          <p:cNvGrpSpPr/>
          <p:nvPr/>
        </p:nvGrpSpPr>
        <p:grpSpPr>
          <a:xfrm>
            <a:off x="3256671" y="364371"/>
            <a:ext cx="5663006" cy="4756199"/>
            <a:chOff x="0" y="0"/>
            <a:chExt cx="5663004" cy="4756199"/>
          </a:xfrm>
        </p:grpSpPr>
        <p:sp>
          <p:nvSpPr>
            <p:cNvPr id="154" name="Google Shape;109;g27b40488555_0_5415"/>
            <p:cNvSpPr/>
            <p:nvPr/>
          </p:nvSpPr>
          <p:spPr>
            <a:xfrm>
              <a:off x="1805836" y="4726190"/>
              <a:ext cx="2080286" cy="3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9" y="0"/>
                  </a:moveTo>
                  <a:cubicBezTo>
                    <a:pt x="628" y="0"/>
                    <a:pt x="628" y="0"/>
                    <a:pt x="628" y="0"/>
                  </a:cubicBezTo>
                  <a:cubicBezTo>
                    <a:pt x="285" y="0"/>
                    <a:pt x="0" y="3812"/>
                    <a:pt x="0" y="9741"/>
                  </a:cubicBezTo>
                  <a:cubicBezTo>
                    <a:pt x="0" y="11647"/>
                    <a:pt x="0" y="11647"/>
                    <a:pt x="0" y="11647"/>
                  </a:cubicBezTo>
                  <a:cubicBezTo>
                    <a:pt x="0" y="17577"/>
                    <a:pt x="285" y="21600"/>
                    <a:pt x="628" y="21600"/>
                  </a:cubicBezTo>
                  <a:cubicBezTo>
                    <a:pt x="20969" y="21600"/>
                    <a:pt x="20969" y="21600"/>
                    <a:pt x="20969" y="21600"/>
                  </a:cubicBezTo>
                  <a:cubicBezTo>
                    <a:pt x="21312" y="21600"/>
                    <a:pt x="21600" y="17577"/>
                    <a:pt x="21600" y="11647"/>
                  </a:cubicBezTo>
                  <a:cubicBezTo>
                    <a:pt x="21600" y="9741"/>
                    <a:pt x="21600" y="9741"/>
                    <a:pt x="21600" y="9741"/>
                  </a:cubicBezTo>
                  <a:cubicBezTo>
                    <a:pt x="21600" y="3812"/>
                    <a:pt x="21312" y="0"/>
                    <a:pt x="20969" y="0"/>
                  </a:cubicBezTo>
                </a:path>
              </a:pathLst>
            </a:custGeom>
            <a:solidFill>
              <a:srgbClr val="BCBDC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5" name="Google Shape;110;g27b40488555_0_5415"/>
            <p:cNvSpPr/>
            <p:nvPr/>
          </p:nvSpPr>
          <p:spPr>
            <a:xfrm>
              <a:off x="-1" y="-1"/>
              <a:ext cx="5663006" cy="3427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1183"/>
                    <a:pt x="21600" y="1183"/>
                    <a:pt x="21600" y="1183"/>
                  </a:cubicBezTo>
                  <a:cubicBezTo>
                    <a:pt x="21600" y="539"/>
                    <a:pt x="21274" y="0"/>
                    <a:pt x="20884" y="0"/>
                  </a:cubicBezTo>
                  <a:cubicBezTo>
                    <a:pt x="716" y="0"/>
                    <a:pt x="716" y="0"/>
                    <a:pt x="716" y="0"/>
                  </a:cubicBezTo>
                  <a:cubicBezTo>
                    <a:pt x="316" y="0"/>
                    <a:pt x="0" y="539"/>
                    <a:pt x="0" y="1183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600" y="21600"/>
                  </a:lnTo>
                </a:path>
              </a:pathLst>
            </a:custGeom>
            <a:solidFill>
              <a:srgbClr val="17191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6" name="Google Shape;111;g27b40488555_0_5415"/>
            <p:cNvSpPr/>
            <p:nvPr/>
          </p:nvSpPr>
          <p:spPr>
            <a:xfrm>
              <a:off x="1805836" y="4053273"/>
              <a:ext cx="2080286" cy="689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27" y="19957"/>
                  </a:moveTo>
                  <a:cubicBezTo>
                    <a:pt x="21028" y="19705"/>
                    <a:pt x="19938" y="19014"/>
                    <a:pt x="19338" y="18669"/>
                  </a:cubicBezTo>
                  <a:cubicBezTo>
                    <a:pt x="18592" y="18146"/>
                    <a:pt x="18679" y="15980"/>
                    <a:pt x="18679" y="15980"/>
                  </a:cubicBezTo>
                  <a:cubicBezTo>
                    <a:pt x="18249" y="0"/>
                    <a:pt x="18249" y="0"/>
                    <a:pt x="18249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2921" y="15980"/>
                    <a:pt x="2921" y="15980"/>
                    <a:pt x="2921" y="15980"/>
                  </a:cubicBezTo>
                  <a:cubicBezTo>
                    <a:pt x="2921" y="15980"/>
                    <a:pt x="3008" y="18146"/>
                    <a:pt x="2262" y="18669"/>
                  </a:cubicBezTo>
                  <a:cubicBezTo>
                    <a:pt x="1631" y="19098"/>
                    <a:pt x="458" y="19789"/>
                    <a:pt x="114" y="20050"/>
                  </a:cubicBezTo>
                  <a:cubicBezTo>
                    <a:pt x="0" y="20134"/>
                    <a:pt x="0" y="20396"/>
                    <a:pt x="0" y="2039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56" y="21600"/>
                    <a:pt x="56" y="21600"/>
                    <a:pt x="56" y="21600"/>
                  </a:cubicBezTo>
                  <a:cubicBezTo>
                    <a:pt x="21541" y="21600"/>
                    <a:pt x="21541" y="21600"/>
                    <a:pt x="2154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396"/>
                    <a:pt x="21600" y="20396"/>
                    <a:pt x="21600" y="20396"/>
                  </a:cubicBezTo>
                  <a:cubicBezTo>
                    <a:pt x="21600" y="20396"/>
                    <a:pt x="21600" y="20134"/>
                    <a:pt x="21427" y="19957"/>
                  </a:cubicBezTo>
                </a:path>
              </a:pathLst>
            </a:custGeom>
            <a:solidFill>
              <a:srgbClr val="EAEA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" name="Google Shape;112;g27b40488555_0_5415"/>
            <p:cNvSpPr/>
            <p:nvPr/>
          </p:nvSpPr>
          <p:spPr>
            <a:xfrm>
              <a:off x="-1" y="3427671"/>
              <a:ext cx="5663006" cy="626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5126"/>
                    <a:pt x="0" y="15126"/>
                    <a:pt x="0" y="15126"/>
                  </a:cubicBezTo>
                  <a:cubicBezTo>
                    <a:pt x="0" y="18743"/>
                    <a:pt x="316" y="21600"/>
                    <a:pt x="716" y="21600"/>
                  </a:cubicBezTo>
                  <a:cubicBezTo>
                    <a:pt x="20884" y="21600"/>
                    <a:pt x="20884" y="21600"/>
                    <a:pt x="20884" y="21600"/>
                  </a:cubicBezTo>
                  <a:cubicBezTo>
                    <a:pt x="21274" y="21600"/>
                    <a:pt x="21600" y="18743"/>
                    <a:pt x="21600" y="15126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8" name="Google Shape;113;g27b40488555_0_5415"/>
            <p:cNvSpPr/>
            <p:nvPr/>
          </p:nvSpPr>
          <p:spPr>
            <a:xfrm>
              <a:off x="1805836" y="4693334"/>
              <a:ext cx="2080286" cy="4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86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0" y="1171"/>
                    <a:pt x="0" y="4814"/>
                    <a:pt x="0" y="481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56" y="21600"/>
                    <a:pt x="56" y="21600"/>
                    <a:pt x="56" y="21600"/>
                  </a:cubicBezTo>
                  <a:cubicBezTo>
                    <a:pt x="21541" y="21600"/>
                    <a:pt x="21541" y="21600"/>
                    <a:pt x="2154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4814"/>
                    <a:pt x="21600" y="4814"/>
                    <a:pt x="21600" y="4814"/>
                  </a:cubicBezTo>
                  <a:cubicBezTo>
                    <a:pt x="21600" y="4814"/>
                    <a:pt x="21600" y="2342"/>
                    <a:pt x="21486" y="0"/>
                  </a:cubicBezTo>
                </a:path>
              </a:pathLst>
            </a:custGeom>
            <a:solidFill>
              <a:srgbClr val="D1D2D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9" name="Google Shape;114;g27b40488555_0_5415"/>
            <p:cNvSpPr/>
            <p:nvPr/>
          </p:nvSpPr>
          <p:spPr>
            <a:xfrm>
              <a:off x="265486" y="248400"/>
              <a:ext cx="5129291" cy="2905616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61" name="Google Shape;115;g27b40488555_0_5415"/>
          <p:cNvSpPr/>
          <p:nvPr>
            <p:ph type="pic" sz="quarter" idx="21"/>
          </p:nvPr>
        </p:nvSpPr>
        <p:spPr>
          <a:xfrm>
            <a:off x="3522133" y="612140"/>
            <a:ext cx="5128801" cy="2906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6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17;g27b40488555_0_5428"/>
          <p:cNvSpPr/>
          <p:nvPr>
            <p:ph type="pic" sz="half" idx="21"/>
          </p:nvPr>
        </p:nvSpPr>
        <p:spPr>
          <a:xfrm>
            <a:off x="8317255" y="0"/>
            <a:ext cx="3904802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1" name="Texte du titre"/>
          <p:cNvSpPr txBox="1"/>
          <p:nvPr>
            <p:ph type="title"/>
          </p:nvPr>
        </p:nvSpPr>
        <p:spPr>
          <a:xfrm>
            <a:off x="555035" y="289211"/>
            <a:ext cx="2606102" cy="1104302"/>
          </a:xfrm>
          <a:prstGeom prst="rect">
            <a:avLst/>
          </a:prstGeom>
        </p:spPr>
        <p:txBody>
          <a:bodyPr lIns="121899" tIns="121899" rIns="121899" bIns="121899" anchor="ctr">
            <a:normAutofit fontScale="100000" lnSpcReduction="0"/>
          </a:bodyPr>
          <a:lstStyle>
            <a:lvl1pPr defTabSz="914400">
              <a:lnSpc>
                <a:spcPct val="80000"/>
              </a:lnSpc>
              <a:defRPr b="0" sz="2400">
                <a:solidFill>
                  <a:srgbClr val="FFFFFF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17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Resum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20;g27b40488555_0_5431"/>
          <p:cNvSpPr/>
          <p:nvPr>
            <p:ph type="pic" sz="half" idx="21"/>
          </p:nvPr>
        </p:nvSpPr>
        <p:spPr>
          <a:xfrm>
            <a:off x="8317255" y="0"/>
            <a:ext cx="3904802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1" name="Texte du titre"/>
          <p:cNvSpPr txBox="1"/>
          <p:nvPr>
            <p:ph type="title"/>
          </p:nvPr>
        </p:nvSpPr>
        <p:spPr>
          <a:xfrm>
            <a:off x="555035" y="289211"/>
            <a:ext cx="2606102" cy="1104302"/>
          </a:xfrm>
          <a:prstGeom prst="rect">
            <a:avLst/>
          </a:prstGeom>
        </p:spPr>
        <p:txBody>
          <a:bodyPr lIns="121899" tIns="121899" rIns="121899" bIns="121899" anchor="ctr">
            <a:normAutofit fontScale="100000" lnSpcReduction="0"/>
          </a:bodyPr>
          <a:lstStyle>
            <a:lvl1pPr defTabSz="914400">
              <a:lnSpc>
                <a:spcPct val="80000"/>
              </a:lnSpc>
              <a:defRPr b="0" sz="2400">
                <a:solidFill>
                  <a:srgbClr val="FFFFFF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18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gallery_0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23;g27b40488555_0_5434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91" name="Google Shape;124;g27b40488555_0_5434"/>
          <p:cNvSpPr/>
          <p:nvPr>
            <p:ph type="pic" idx="21"/>
          </p:nvPr>
        </p:nvSpPr>
        <p:spPr>
          <a:xfrm>
            <a:off x="-2117" y="0"/>
            <a:ext cx="12194100" cy="52767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9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galery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26;g27b40488555_0_5437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01" name="Google Shape;127;g27b40488555_0_5437"/>
          <p:cNvSpPr/>
          <p:nvPr>
            <p:ph type="pic" idx="21"/>
          </p:nvPr>
        </p:nvSpPr>
        <p:spPr>
          <a:xfrm>
            <a:off x="-2113" y="518582"/>
            <a:ext cx="8019600" cy="5746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0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29;g27b40488555_0_5440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11" name="Google Shape;130;g27b40488555_0_5440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12" name="Google Shape;131;g27b40488555_0_5440"/>
          <p:cNvSpPr/>
          <p:nvPr/>
        </p:nvSpPr>
        <p:spPr>
          <a:xfrm>
            <a:off x="277538" y="6364089"/>
            <a:ext cx="3203701" cy="50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13" name="Google Shape;132;g27b40488555_0_5440"/>
          <p:cNvSpPr/>
          <p:nvPr>
            <p:ph type="pic" idx="21"/>
          </p:nvPr>
        </p:nvSpPr>
        <p:spPr>
          <a:xfrm>
            <a:off x="6097370" y="-19216"/>
            <a:ext cx="6094801" cy="688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4" name="Google Shape;133;g27b40488555_0_5440"/>
          <p:cNvSpPr/>
          <p:nvPr>
            <p:ph type="pic" idx="22"/>
          </p:nvPr>
        </p:nvSpPr>
        <p:spPr>
          <a:xfrm>
            <a:off x="0" y="0"/>
            <a:ext cx="6087901" cy="68673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15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_1_1_1_5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0;p22"/>
          <p:cNvSpPr/>
          <p:nvPr/>
        </p:nvSpPr>
        <p:spPr>
          <a:xfrm>
            <a:off x="-10656" y="5054784"/>
            <a:ext cx="12213312" cy="180908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0948" y="240124"/>
            <a:ext cx="1431033" cy="21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Google Shape;24;p23"/>
          <p:cNvSpPr/>
          <p:nvPr/>
        </p:nvSpPr>
        <p:spPr>
          <a:xfrm>
            <a:off x="685800" y="-42434"/>
            <a:ext cx="152399" cy="15929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35;g27b40488555_0_5446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4" name="Google Shape;136;g27b40488555_0_5446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5" name="Google Shape;137;g27b40488555_0_5446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26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0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39;g27b40488555_0_5450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5" name="Google Shape;140;g27b40488555_0_5450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6" name="Google Shape;141;g27b40488555_0_5450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37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143;g27b40488555_0_5454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6" name="Google Shape;144;g27b40488555_0_5454"/>
          <p:cNvSpPr/>
          <p:nvPr/>
        </p:nvSpPr>
        <p:spPr>
          <a:xfrm>
            <a:off x="0" y="6354976"/>
            <a:ext cx="2254500" cy="42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7" name="Texte niveau 1…"/>
          <p:cNvSpPr txBox="1"/>
          <p:nvPr>
            <p:ph type="body" sz="quarter" idx="1"/>
          </p:nvPr>
        </p:nvSpPr>
        <p:spPr>
          <a:xfrm>
            <a:off x="1145744" y="5479801"/>
            <a:ext cx="9896100" cy="6756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  <a:lvl2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2pPr>
            <a:lvl3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3pPr>
            <a:lvl4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4pPr>
            <a:lvl5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48" name="Texte du titre"/>
          <p:cNvSpPr txBox="1"/>
          <p:nvPr>
            <p:ph type="title"/>
          </p:nvPr>
        </p:nvSpPr>
        <p:spPr>
          <a:xfrm>
            <a:off x="1143863" y="4898690"/>
            <a:ext cx="9898502" cy="566702"/>
          </a:xfrm>
          <a:prstGeom prst="rect">
            <a:avLst/>
          </a:prstGeom>
        </p:spPr>
        <p:txBody>
          <a:bodyPr lIns="121899" tIns="121899" rIns="121899" bIns="121899" anchor="b">
            <a:normAutofit fontScale="100000" lnSpcReduction="0"/>
          </a:bodyPr>
          <a:lstStyle>
            <a:lvl1pPr algn="ctr" defTabSz="914400">
              <a:lnSpc>
                <a:spcPct val="100000"/>
              </a:lnSpc>
              <a:defRPr b="0" sz="3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249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Google Shape;24;p23"/>
          <p:cNvSpPr/>
          <p:nvPr/>
        </p:nvSpPr>
        <p:spPr>
          <a:xfrm>
            <a:off x="706760" y="-882657"/>
            <a:ext cx="152399" cy="159293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e du titre"/>
          <p:cNvSpPr txBox="1"/>
          <p:nvPr>
            <p:ph type="title"/>
          </p:nvPr>
        </p:nvSpPr>
        <p:spPr>
          <a:xfrm>
            <a:off x="544724" y="550486"/>
            <a:ext cx="9302195" cy="62284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914400">
              <a:lnSpc>
                <a:spcPct val="90000"/>
              </a:lnSpc>
              <a:defRPr b="0" sz="3200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59" name="Google Shape;24;p23"/>
          <p:cNvSpPr/>
          <p:nvPr/>
        </p:nvSpPr>
        <p:spPr>
          <a:xfrm>
            <a:off x="706760" y="-882657"/>
            <a:ext cx="152399" cy="159293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" name="Numéro de diapositive"/>
          <p:cNvSpPr txBox="1"/>
          <p:nvPr>
            <p:ph type="sldNum" sz="quarter" idx="2"/>
          </p:nvPr>
        </p:nvSpPr>
        <p:spPr>
          <a:xfrm>
            <a:off x="11405907" y="6492061"/>
            <a:ext cx="245362" cy="243799"/>
          </a:xfrm>
          <a:prstGeom prst="rect">
            <a:avLst/>
          </a:prstGeom>
        </p:spPr>
        <p:txBody>
          <a:bodyPr lIns="45699" tIns="45699" rIns="45699" bIns="45699" anchor="t"/>
          <a:lstStyle>
            <a:lvl1pPr defTabSz="914400">
              <a:defRPr sz="1000">
                <a:solidFill>
                  <a:srgbClr val="22145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ulti-u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268" name="Google Shape;12;p2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269" name="Texte niveau 1…"/>
          <p:cNvSpPr txBox="1"/>
          <p:nvPr>
            <p:ph type="body" sz="quarter" idx="1"/>
          </p:nvPr>
        </p:nvSpPr>
        <p:spPr>
          <a:xfrm>
            <a:off x="487679" y="873713"/>
            <a:ext cx="11126401" cy="48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57200" indent="-342900">
              <a:buClrTx/>
              <a:buSzTx/>
              <a:buFontTx/>
              <a:buNone/>
            </a:lvl1pPr>
            <a:lvl2pPr marL="457200" indent="114300">
              <a:buClrTx/>
              <a:buSzTx/>
              <a:buFontTx/>
              <a:buNone/>
            </a:lvl2pPr>
            <a:lvl3pPr marL="457200" indent="596900">
              <a:buClrTx/>
              <a:buSzTx/>
              <a:buFontTx/>
              <a:buNone/>
            </a:lvl3pPr>
            <a:lvl4pPr marL="457200" indent="1054100">
              <a:buClrTx/>
              <a:buSzTx/>
              <a:buFontTx/>
              <a:buNone/>
            </a:lvl4pPr>
            <a:lvl5pPr marL="457200" indent="1511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70" name="Google Shape;15;p2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271" name="Google Shape;16;p2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72" name="Texte du titre"/>
          <p:cNvSpPr txBox="1"/>
          <p:nvPr>
            <p:ph type="title"/>
          </p:nvPr>
        </p:nvSpPr>
        <p:spPr>
          <a:xfrm>
            <a:off x="487679" y="365759"/>
            <a:ext cx="11126401" cy="731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27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- Violet_1_1">
    <p:bg>
      <p:bgPr>
        <a:solidFill>
          <a:srgbClr val="1156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281" name="Texte niveau 1…"/>
          <p:cNvSpPr txBox="1"/>
          <p:nvPr>
            <p:ph type="body" idx="1"/>
          </p:nvPr>
        </p:nvSpPr>
        <p:spPr>
          <a:xfrm>
            <a:off x="487679" y="1619266"/>
            <a:ext cx="9979202" cy="3619601"/>
          </a:xfrm>
          <a:prstGeom prst="rect">
            <a:avLst/>
          </a:prstGeom>
        </p:spPr>
        <p:txBody>
          <a:bodyPr lIns="60933" tIns="60933" rIns="60933" bIns="60933" anchor="ctr">
            <a:normAutofit fontScale="100000" lnSpcReduction="0"/>
          </a:bodyPr>
          <a:lstStyle>
            <a:lvl1pPr marL="304800" indent="-76200">
              <a:lnSpc>
                <a:spcPct val="74000"/>
              </a:lnSpc>
              <a:buClrTx/>
              <a:buSzTx/>
              <a:buFontTx/>
              <a:buNone/>
              <a:defRPr b="1" sz="5200">
                <a:solidFill>
                  <a:srgbClr val="FFFFFF"/>
                </a:solidFill>
              </a:defRPr>
            </a:lvl1pPr>
            <a:lvl2pPr marL="1562100" indent="-990600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2pPr>
            <a:lvl3pPr marL="2302328" indent="-1273628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3pPr>
            <a:lvl4pPr marL="2759528" indent="-1273628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4pPr>
            <a:lvl5pPr marL="3216728" indent="-1273628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Google Shape;190;p20"/>
          <p:cNvSpPr txBox="1"/>
          <p:nvPr/>
        </p:nvSpPr>
        <p:spPr>
          <a:xfrm>
            <a:off x="880869" y="6489221"/>
            <a:ext cx="2278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283" name="Google Shape;191;p20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284" name="Numéro de diapositive"/>
          <p:cNvSpPr txBox="1"/>
          <p:nvPr>
            <p:ph type="sldNum" sz="quarter" idx="2"/>
          </p:nvPr>
        </p:nvSpPr>
        <p:spPr>
          <a:xfrm>
            <a:off x="5892799" y="5988049"/>
            <a:ext cx="2844801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e niveau 1…"/>
          <p:cNvSpPr txBox="1"/>
          <p:nvPr>
            <p:ph type="body" idx="1"/>
          </p:nvPr>
        </p:nvSpPr>
        <p:spPr>
          <a:xfrm>
            <a:off x="487666" y="1828800"/>
            <a:ext cx="8348402" cy="4419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04800" indent="-76200">
              <a:buClrTx/>
              <a:buSzTx/>
              <a:buFontTx/>
              <a:buNone/>
            </a:lvl1pPr>
            <a:lvl2pPr>
              <a:buClrTx/>
              <a:buFont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2" name="Texte du titre"/>
          <p:cNvSpPr txBox="1"/>
          <p:nvPr>
            <p:ph type="title"/>
          </p:nvPr>
        </p:nvSpPr>
        <p:spPr>
          <a:xfrm>
            <a:off x="487666" y="365759"/>
            <a:ext cx="11094801" cy="837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293" name="Google Shape;66;p7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9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e du titre"/>
          <p:cNvSpPr txBox="1"/>
          <p:nvPr>
            <p:ph type="title"/>
          </p:nvPr>
        </p:nvSpPr>
        <p:spPr>
          <a:xfrm>
            <a:off x="487666" y="365759"/>
            <a:ext cx="11094801" cy="837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02" name="Texte niveau 1…"/>
          <p:cNvSpPr txBox="1"/>
          <p:nvPr>
            <p:ph type="body" sz="half" idx="1"/>
          </p:nvPr>
        </p:nvSpPr>
        <p:spPr>
          <a:xfrm>
            <a:off x="487666" y="1828800"/>
            <a:ext cx="5547201" cy="4419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3" name="Google Shape;70;p8"/>
          <p:cNvSpPr txBox="1"/>
          <p:nvPr>
            <p:ph type="body" sz="half" idx="21"/>
          </p:nvPr>
        </p:nvSpPr>
        <p:spPr>
          <a:xfrm>
            <a:off x="6156961" y="1828800"/>
            <a:ext cx="5547201" cy="4419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04" name="Google Shape;75;p8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30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ulti-use layout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pic>
        <p:nvPicPr>
          <p:cNvPr id="313" name="Google Shape;51;p6" descr="Google Shape;51;p6"/>
          <p:cNvPicPr>
            <a:picLocks noChangeAspect="1"/>
          </p:cNvPicPr>
          <p:nvPr/>
        </p:nvPicPr>
        <p:blipFill>
          <a:blip r:embed="rId2">
            <a:extLst/>
          </a:blip>
          <a:srcRect l="22838" t="0" r="0" b="0"/>
          <a:stretch>
            <a:fillRect/>
          </a:stretch>
        </p:blipFill>
        <p:spPr>
          <a:xfrm flipH="1">
            <a:off x="10376500" y="3914233"/>
            <a:ext cx="1824201" cy="257496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53;p6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315" name="Texte du titre"/>
          <p:cNvSpPr txBox="1"/>
          <p:nvPr>
            <p:ph type="title"/>
          </p:nvPr>
        </p:nvSpPr>
        <p:spPr>
          <a:xfrm>
            <a:off x="490529" y="365759"/>
            <a:ext cx="11126401" cy="731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16" name="Texte niveau 1…"/>
          <p:cNvSpPr txBox="1"/>
          <p:nvPr>
            <p:ph type="body" sz="quarter" idx="1"/>
          </p:nvPr>
        </p:nvSpPr>
        <p:spPr>
          <a:xfrm>
            <a:off x="487679" y="873713"/>
            <a:ext cx="11126401" cy="48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57200" indent="-342900">
              <a:buClrTx/>
              <a:buSzTx/>
              <a:buFontTx/>
              <a:buNone/>
            </a:lvl1pPr>
            <a:lvl2pPr marL="457200" indent="114300">
              <a:buClrTx/>
              <a:buSzTx/>
              <a:buFontTx/>
              <a:buNone/>
            </a:lvl2pPr>
            <a:lvl3pPr marL="457200" indent="596900">
              <a:buClrTx/>
              <a:buSzTx/>
              <a:buFontTx/>
              <a:buNone/>
            </a:lvl3pPr>
            <a:lvl4pPr marL="457200" indent="1054100">
              <a:buClrTx/>
              <a:buSzTx/>
              <a:buFontTx/>
              <a:buNone/>
            </a:lvl4pPr>
            <a:lvl5pPr marL="457200" indent="1511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17" name="Google Shape;57;p6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318" name="Google Shape;58;p6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3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a Clou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;p23"/>
          <p:cNvSpPr/>
          <p:nvPr/>
        </p:nvSpPr>
        <p:spPr>
          <a:xfrm>
            <a:off x="685800" y="-42434"/>
            <a:ext cx="152399" cy="15929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exte niveau 1…"/>
          <p:cNvSpPr txBox="1"/>
          <p:nvPr>
            <p:ph type="body" idx="1"/>
          </p:nvPr>
        </p:nvSpPr>
        <p:spPr>
          <a:xfrm>
            <a:off x="838200" y="2124635"/>
            <a:ext cx="10515600" cy="4052328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  <a:lvl2pPr marL="914400" indent="-323850" defTabSz="914400">
              <a:lnSpc>
                <a:spcPct val="100000"/>
              </a:lnSpc>
              <a:buClrTx/>
              <a:buSzPts val="1600"/>
              <a:buFontTx/>
              <a:buChar char="■"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2pPr>
            <a:lvl3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3pPr>
            <a:lvl4pPr marL="1875064" indent="-370114" defTabSz="914400">
              <a:lnSpc>
                <a:spcPct val="100000"/>
              </a:lnSpc>
              <a:buClrTx/>
              <a:buSzPts val="1600"/>
              <a:buFontTx/>
              <a:buChar char="●"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4pPr>
            <a:lvl5pPr marL="2393950" indent="-431800" defTabSz="914400">
              <a:lnSpc>
                <a:spcPct val="100000"/>
              </a:lnSpc>
              <a:buClrTx/>
              <a:buSzPts val="1600"/>
              <a:buFontTx/>
              <a:buChar char="○"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Texte du titre"/>
          <p:cNvSpPr txBox="1"/>
          <p:nvPr>
            <p:ph type="title"/>
          </p:nvPr>
        </p:nvSpPr>
        <p:spPr>
          <a:xfrm>
            <a:off x="838199" y="281200"/>
            <a:ext cx="10936835" cy="1269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sz="2800">
                <a:solidFill>
                  <a:srgbClr val="0E143D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34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ulti-u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997;p117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334" name="Texte du titre"/>
          <p:cNvSpPr txBox="1"/>
          <p:nvPr>
            <p:ph type="title"/>
          </p:nvPr>
        </p:nvSpPr>
        <p:spPr>
          <a:xfrm>
            <a:off x="490529" y="304799"/>
            <a:ext cx="11126401" cy="73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4999"/>
              </a:lnSpc>
            </a:lvl1pPr>
          </a:lstStyle>
          <a:p>
            <a:pPr/>
            <a:r>
              <a:t>Texte du titre</a:t>
            </a:r>
          </a:p>
        </p:txBody>
      </p:sp>
      <p:sp>
        <p:nvSpPr>
          <p:cNvPr id="335" name="Texte niveau 1…"/>
          <p:cNvSpPr txBox="1"/>
          <p:nvPr>
            <p:ph type="body" sz="quarter" idx="1"/>
          </p:nvPr>
        </p:nvSpPr>
        <p:spPr>
          <a:xfrm>
            <a:off x="487679" y="873713"/>
            <a:ext cx="11126401" cy="48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57200" indent="-342900">
              <a:buClrTx/>
              <a:buSzTx/>
              <a:buFontTx/>
              <a:buNone/>
            </a:lvl1pPr>
            <a:lvl2pPr marL="457200" indent="114300">
              <a:buClrTx/>
              <a:buSzTx/>
              <a:buFontTx/>
              <a:buNone/>
            </a:lvl2pPr>
            <a:lvl3pPr marL="457200" indent="596900">
              <a:buClrTx/>
              <a:buSzTx/>
              <a:buFontTx/>
              <a:buNone/>
            </a:lvl3pPr>
            <a:lvl4pPr marL="457200" indent="1054100">
              <a:buClrTx/>
              <a:buSzTx/>
              <a:buFontTx/>
              <a:buNone/>
            </a:lvl4pPr>
            <a:lvl5pPr marL="457200" indent="1511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6" name="Google Shape;1001;p117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337" name="Google Shape;1002;p117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33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ata Cloud_1_1_2">
    <p:bg>
      <p:bgPr>
        <a:solidFill>
          <a:srgbClr val="29B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346" name="Google Shape;169;p18"/>
          <p:cNvSpPr txBox="1"/>
          <p:nvPr/>
        </p:nvSpPr>
        <p:spPr>
          <a:xfrm>
            <a:off x="609242" y="6531899"/>
            <a:ext cx="2181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262626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347" name="Texte du titre"/>
          <p:cNvSpPr txBox="1"/>
          <p:nvPr>
            <p:ph type="title"/>
          </p:nvPr>
        </p:nvSpPr>
        <p:spPr>
          <a:xfrm>
            <a:off x="488799" y="1584966"/>
            <a:ext cx="9878401" cy="25604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5800"/>
            </a:lvl1pPr>
          </a:lstStyle>
          <a:p>
            <a:pPr/>
            <a:r>
              <a:t>Texte du titre</a:t>
            </a:r>
          </a:p>
        </p:txBody>
      </p:sp>
      <p:sp>
        <p:nvSpPr>
          <p:cNvPr id="348" name="Google Shape;173;p18"/>
          <p:cNvSpPr/>
          <p:nvPr/>
        </p:nvSpPr>
        <p:spPr>
          <a:xfrm>
            <a:off x="614503" y="731519"/>
            <a:ext cx="2433282" cy="557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fill="norm" stroke="1" extrusionOk="0">
                <a:moveTo>
                  <a:pt x="21266" y="6401"/>
                </a:moveTo>
                <a:lnTo>
                  <a:pt x="21210" y="6401"/>
                </a:lnTo>
                <a:lnTo>
                  <a:pt x="21210" y="6709"/>
                </a:lnTo>
                <a:lnTo>
                  <a:pt x="21266" y="6709"/>
                </a:lnTo>
                <a:cubicBezTo>
                  <a:pt x="21292" y="6709"/>
                  <a:pt x="21308" y="6665"/>
                  <a:pt x="21308" y="6559"/>
                </a:cubicBezTo>
                <a:cubicBezTo>
                  <a:pt x="21308" y="6445"/>
                  <a:pt x="21294" y="6401"/>
                  <a:pt x="21266" y="6401"/>
                </a:cubicBezTo>
                <a:close/>
                <a:moveTo>
                  <a:pt x="21140" y="6110"/>
                </a:moveTo>
                <a:lnTo>
                  <a:pt x="21266" y="6110"/>
                </a:lnTo>
                <a:cubicBezTo>
                  <a:pt x="21336" y="6110"/>
                  <a:pt x="21383" y="6277"/>
                  <a:pt x="21383" y="6542"/>
                </a:cubicBezTo>
                <a:cubicBezTo>
                  <a:pt x="21383" y="6700"/>
                  <a:pt x="21366" y="6824"/>
                  <a:pt x="21336" y="6903"/>
                </a:cubicBezTo>
                <a:lnTo>
                  <a:pt x="21387" y="7229"/>
                </a:lnTo>
                <a:lnTo>
                  <a:pt x="21387" y="7291"/>
                </a:lnTo>
                <a:lnTo>
                  <a:pt x="21312" y="7291"/>
                </a:lnTo>
                <a:lnTo>
                  <a:pt x="21262" y="6974"/>
                </a:lnTo>
                <a:lnTo>
                  <a:pt x="21206" y="6974"/>
                </a:lnTo>
                <a:lnTo>
                  <a:pt x="21206" y="7291"/>
                </a:lnTo>
                <a:lnTo>
                  <a:pt x="21136" y="7291"/>
                </a:lnTo>
                <a:lnTo>
                  <a:pt x="21136" y="6110"/>
                </a:lnTo>
                <a:lnTo>
                  <a:pt x="21140" y="6110"/>
                </a:lnTo>
                <a:close/>
                <a:moveTo>
                  <a:pt x="21501" y="6709"/>
                </a:moveTo>
                <a:cubicBezTo>
                  <a:pt x="21501" y="6092"/>
                  <a:pt x="21405" y="5607"/>
                  <a:pt x="21260" y="5607"/>
                </a:cubicBezTo>
                <a:cubicBezTo>
                  <a:pt x="21118" y="5607"/>
                  <a:pt x="21024" y="6057"/>
                  <a:pt x="21024" y="6709"/>
                </a:cubicBezTo>
                <a:cubicBezTo>
                  <a:pt x="21024" y="7335"/>
                  <a:pt x="21118" y="7820"/>
                  <a:pt x="21260" y="7820"/>
                </a:cubicBezTo>
                <a:cubicBezTo>
                  <a:pt x="21405" y="7829"/>
                  <a:pt x="21501" y="7353"/>
                  <a:pt x="21501" y="6709"/>
                </a:cubicBezTo>
                <a:close/>
                <a:moveTo>
                  <a:pt x="21557" y="6709"/>
                </a:moveTo>
                <a:cubicBezTo>
                  <a:pt x="21557" y="7459"/>
                  <a:pt x="21443" y="8067"/>
                  <a:pt x="21256" y="8067"/>
                </a:cubicBezTo>
                <a:cubicBezTo>
                  <a:pt x="21070" y="8067"/>
                  <a:pt x="20959" y="7441"/>
                  <a:pt x="20959" y="6709"/>
                </a:cubicBezTo>
                <a:cubicBezTo>
                  <a:pt x="20959" y="5969"/>
                  <a:pt x="21070" y="5360"/>
                  <a:pt x="21256" y="5360"/>
                </a:cubicBezTo>
                <a:cubicBezTo>
                  <a:pt x="21447" y="5360"/>
                  <a:pt x="21557" y="5986"/>
                  <a:pt x="21557" y="6709"/>
                </a:cubicBezTo>
                <a:close/>
                <a:moveTo>
                  <a:pt x="4738" y="9354"/>
                </a:moveTo>
                <a:lnTo>
                  <a:pt x="4159" y="10826"/>
                </a:lnTo>
                <a:lnTo>
                  <a:pt x="4738" y="12299"/>
                </a:lnTo>
                <a:cubicBezTo>
                  <a:pt x="4885" y="12669"/>
                  <a:pt x="4937" y="13489"/>
                  <a:pt x="4853" y="14133"/>
                </a:cubicBezTo>
                <a:cubicBezTo>
                  <a:pt x="4766" y="14767"/>
                  <a:pt x="4580" y="14988"/>
                  <a:pt x="4435" y="14626"/>
                </a:cubicBezTo>
                <a:lnTo>
                  <a:pt x="3401" y="11999"/>
                </a:lnTo>
                <a:cubicBezTo>
                  <a:pt x="3328" y="11832"/>
                  <a:pt x="3282" y="11549"/>
                  <a:pt x="3262" y="11241"/>
                </a:cubicBezTo>
                <a:cubicBezTo>
                  <a:pt x="3250" y="11100"/>
                  <a:pt x="3248" y="10950"/>
                  <a:pt x="3248" y="10818"/>
                </a:cubicBezTo>
                <a:cubicBezTo>
                  <a:pt x="3248" y="10703"/>
                  <a:pt x="3250" y="10597"/>
                  <a:pt x="3258" y="10500"/>
                </a:cubicBezTo>
                <a:cubicBezTo>
                  <a:pt x="3280" y="10174"/>
                  <a:pt x="3328" y="9883"/>
                  <a:pt x="3401" y="9698"/>
                </a:cubicBezTo>
                <a:lnTo>
                  <a:pt x="4435" y="7071"/>
                </a:lnTo>
                <a:cubicBezTo>
                  <a:pt x="4580" y="6700"/>
                  <a:pt x="4766" y="6912"/>
                  <a:pt x="4853" y="7564"/>
                </a:cubicBezTo>
                <a:cubicBezTo>
                  <a:pt x="4937" y="8155"/>
                  <a:pt x="4885" y="8984"/>
                  <a:pt x="4738" y="9354"/>
                </a:cubicBezTo>
                <a:close/>
                <a:moveTo>
                  <a:pt x="4191" y="16478"/>
                </a:moveTo>
                <a:lnTo>
                  <a:pt x="3156" y="13850"/>
                </a:lnTo>
                <a:cubicBezTo>
                  <a:pt x="3100" y="13709"/>
                  <a:pt x="3040" y="13648"/>
                  <a:pt x="2979" y="13683"/>
                </a:cubicBezTo>
                <a:cubicBezTo>
                  <a:pt x="2821" y="13727"/>
                  <a:pt x="2697" y="14318"/>
                  <a:pt x="2697" y="15014"/>
                </a:cubicBezTo>
                <a:lnTo>
                  <a:pt x="2697" y="20269"/>
                </a:lnTo>
                <a:cubicBezTo>
                  <a:pt x="2697" y="21009"/>
                  <a:pt x="2835" y="21600"/>
                  <a:pt x="2999" y="21600"/>
                </a:cubicBezTo>
                <a:cubicBezTo>
                  <a:pt x="3170" y="21600"/>
                  <a:pt x="3304" y="21000"/>
                  <a:pt x="3304" y="20269"/>
                </a:cubicBezTo>
                <a:lnTo>
                  <a:pt x="3304" y="17315"/>
                </a:lnTo>
                <a:lnTo>
                  <a:pt x="3884" y="18788"/>
                </a:lnTo>
                <a:cubicBezTo>
                  <a:pt x="4028" y="19167"/>
                  <a:pt x="4217" y="18946"/>
                  <a:pt x="4301" y="18312"/>
                </a:cubicBezTo>
                <a:cubicBezTo>
                  <a:pt x="4385" y="17677"/>
                  <a:pt x="4335" y="16848"/>
                  <a:pt x="4191" y="16478"/>
                </a:cubicBezTo>
                <a:close/>
                <a:moveTo>
                  <a:pt x="2993" y="11320"/>
                </a:moveTo>
                <a:lnTo>
                  <a:pt x="2562" y="13216"/>
                </a:lnTo>
                <a:cubicBezTo>
                  <a:pt x="2552" y="13277"/>
                  <a:pt x="2526" y="13321"/>
                  <a:pt x="2508" y="13321"/>
                </a:cubicBezTo>
                <a:lnTo>
                  <a:pt x="2382" y="13321"/>
                </a:lnTo>
                <a:cubicBezTo>
                  <a:pt x="2364" y="13321"/>
                  <a:pt x="2340" y="13277"/>
                  <a:pt x="2330" y="13216"/>
                </a:cubicBezTo>
                <a:lnTo>
                  <a:pt x="1898" y="11320"/>
                </a:lnTo>
                <a:cubicBezTo>
                  <a:pt x="1886" y="11276"/>
                  <a:pt x="1876" y="11161"/>
                  <a:pt x="1876" y="11082"/>
                </a:cubicBezTo>
                <a:lnTo>
                  <a:pt x="1876" y="10536"/>
                </a:lnTo>
                <a:cubicBezTo>
                  <a:pt x="1876" y="10456"/>
                  <a:pt x="1886" y="10350"/>
                  <a:pt x="1898" y="10297"/>
                </a:cubicBezTo>
                <a:lnTo>
                  <a:pt x="2330" y="8411"/>
                </a:lnTo>
                <a:cubicBezTo>
                  <a:pt x="2344" y="8340"/>
                  <a:pt x="2364" y="8314"/>
                  <a:pt x="2382" y="8314"/>
                </a:cubicBezTo>
                <a:lnTo>
                  <a:pt x="2508" y="8314"/>
                </a:lnTo>
                <a:cubicBezTo>
                  <a:pt x="2526" y="8314"/>
                  <a:pt x="2552" y="8358"/>
                  <a:pt x="2562" y="8411"/>
                </a:cubicBezTo>
                <a:lnTo>
                  <a:pt x="2993" y="10297"/>
                </a:lnTo>
                <a:cubicBezTo>
                  <a:pt x="3003" y="10350"/>
                  <a:pt x="3013" y="10456"/>
                  <a:pt x="3013" y="10536"/>
                </a:cubicBezTo>
                <a:lnTo>
                  <a:pt x="3013" y="11082"/>
                </a:lnTo>
                <a:cubicBezTo>
                  <a:pt x="3018" y="11161"/>
                  <a:pt x="3007" y="11276"/>
                  <a:pt x="2993" y="11320"/>
                </a:cubicBezTo>
                <a:close/>
                <a:moveTo>
                  <a:pt x="2650" y="10818"/>
                </a:moveTo>
                <a:cubicBezTo>
                  <a:pt x="2650" y="10738"/>
                  <a:pt x="2640" y="10624"/>
                  <a:pt x="2628" y="10580"/>
                </a:cubicBezTo>
                <a:lnTo>
                  <a:pt x="2506" y="10042"/>
                </a:lnTo>
                <a:cubicBezTo>
                  <a:pt x="2494" y="9989"/>
                  <a:pt x="2470" y="9945"/>
                  <a:pt x="2452" y="9945"/>
                </a:cubicBezTo>
                <a:lnTo>
                  <a:pt x="2448" y="9945"/>
                </a:lnTo>
                <a:cubicBezTo>
                  <a:pt x="2432" y="9945"/>
                  <a:pt x="2406" y="9989"/>
                  <a:pt x="2396" y="10042"/>
                </a:cubicBezTo>
                <a:lnTo>
                  <a:pt x="2271" y="10580"/>
                </a:lnTo>
                <a:cubicBezTo>
                  <a:pt x="2257" y="10641"/>
                  <a:pt x="2251" y="10756"/>
                  <a:pt x="2251" y="10818"/>
                </a:cubicBezTo>
                <a:lnTo>
                  <a:pt x="2251" y="10826"/>
                </a:lnTo>
                <a:cubicBezTo>
                  <a:pt x="2251" y="10906"/>
                  <a:pt x="2261" y="11012"/>
                  <a:pt x="2271" y="11056"/>
                </a:cubicBezTo>
                <a:lnTo>
                  <a:pt x="2396" y="11602"/>
                </a:lnTo>
                <a:cubicBezTo>
                  <a:pt x="2406" y="11646"/>
                  <a:pt x="2432" y="11690"/>
                  <a:pt x="2448" y="11690"/>
                </a:cubicBezTo>
                <a:lnTo>
                  <a:pt x="2452" y="11690"/>
                </a:lnTo>
                <a:cubicBezTo>
                  <a:pt x="2470" y="11690"/>
                  <a:pt x="2494" y="11646"/>
                  <a:pt x="2506" y="11602"/>
                </a:cubicBezTo>
                <a:lnTo>
                  <a:pt x="2628" y="11056"/>
                </a:lnTo>
                <a:cubicBezTo>
                  <a:pt x="2640" y="10994"/>
                  <a:pt x="2650" y="10906"/>
                  <a:pt x="2650" y="10826"/>
                </a:cubicBezTo>
                <a:lnTo>
                  <a:pt x="2650" y="10818"/>
                </a:lnTo>
                <a:close/>
                <a:moveTo>
                  <a:pt x="699" y="5140"/>
                </a:moveTo>
                <a:lnTo>
                  <a:pt x="1736" y="7767"/>
                </a:lnTo>
                <a:cubicBezTo>
                  <a:pt x="1792" y="7908"/>
                  <a:pt x="1852" y="7970"/>
                  <a:pt x="1912" y="7944"/>
                </a:cubicBezTo>
                <a:cubicBezTo>
                  <a:pt x="2071" y="7891"/>
                  <a:pt x="2195" y="7300"/>
                  <a:pt x="2195" y="6603"/>
                </a:cubicBezTo>
                <a:lnTo>
                  <a:pt x="2195" y="1340"/>
                </a:lnTo>
                <a:cubicBezTo>
                  <a:pt x="2195" y="591"/>
                  <a:pt x="2057" y="0"/>
                  <a:pt x="1890" y="0"/>
                </a:cubicBezTo>
                <a:cubicBezTo>
                  <a:pt x="1720" y="0"/>
                  <a:pt x="1586" y="608"/>
                  <a:pt x="1586" y="1340"/>
                </a:cubicBezTo>
                <a:lnTo>
                  <a:pt x="1586" y="4294"/>
                </a:lnTo>
                <a:lnTo>
                  <a:pt x="1006" y="2812"/>
                </a:lnTo>
                <a:cubicBezTo>
                  <a:pt x="862" y="2442"/>
                  <a:pt x="675" y="2663"/>
                  <a:pt x="591" y="3315"/>
                </a:cubicBezTo>
                <a:cubicBezTo>
                  <a:pt x="505" y="3967"/>
                  <a:pt x="555" y="4787"/>
                  <a:pt x="699" y="5140"/>
                </a:cubicBezTo>
                <a:close/>
                <a:moveTo>
                  <a:pt x="2975" y="7952"/>
                </a:moveTo>
                <a:cubicBezTo>
                  <a:pt x="3036" y="7970"/>
                  <a:pt x="3096" y="7926"/>
                  <a:pt x="3152" y="7785"/>
                </a:cubicBezTo>
                <a:lnTo>
                  <a:pt x="4187" y="5158"/>
                </a:lnTo>
                <a:cubicBezTo>
                  <a:pt x="4333" y="4787"/>
                  <a:pt x="4381" y="3967"/>
                  <a:pt x="4301" y="3324"/>
                </a:cubicBezTo>
                <a:cubicBezTo>
                  <a:pt x="4217" y="2689"/>
                  <a:pt x="4028" y="2469"/>
                  <a:pt x="3884" y="2830"/>
                </a:cubicBezTo>
                <a:lnTo>
                  <a:pt x="3304" y="4302"/>
                </a:lnTo>
                <a:lnTo>
                  <a:pt x="3304" y="1349"/>
                </a:lnTo>
                <a:cubicBezTo>
                  <a:pt x="3304" y="608"/>
                  <a:pt x="3166" y="18"/>
                  <a:pt x="2999" y="18"/>
                </a:cubicBezTo>
                <a:cubicBezTo>
                  <a:pt x="2831" y="18"/>
                  <a:pt x="2697" y="626"/>
                  <a:pt x="2697" y="1349"/>
                </a:cubicBezTo>
                <a:lnTo>
                  <a:pt x="2697" y="6621"/>
                </a:lnTo>
                <a:cubicBezTo>
                  <a:pt x="2697" y="7318"/>
                  <a:pt x="2821" y="7908"/>
                  <a:pt x="2975" y="7952"/>
                </a:cubicBezTo>
                <a:close/>
                <a:moveTo>
                  <a:pt x="1914" y="13665"/>
                </a:moveTo>
                <a:cubicBezTo>
                  <a:pt x="1854" y="13648"/>
                  <a:pt x="1794" y="13692"/>
                  <a:pt x="1738" y="13833"/>
                </a:cubicBezTo>
                <a:lnTo>
                  <a:pt x="703" y="16460"/>
                </a:lnTo>
                <a:cubicBezTo>
                  <a:pt x="559" y="16830"/>
                  <a:pt x="509" y="17659"/>
                  <a:pt x="591" y="18294"/>
                </a:cubicBezTo>
                <a:cubicBezTo>
                  <a:pt x="675" y="18929"/>
                  <a:pt x="862" y="19149"/>
                  <a:pt x="1006" y="18779"/>
                </a:cubicBezTo>
                <a:lnTo>
                  <a:pt x="1586" y="17298"/>
                </a:lnTo>
                <a:lnTo>
                  <a:pt x="1586" y="20251"/>
                </a:lnTo>
                <a:cubicBezTo>
                  <a:pt x="1586" y="21000"/>
                  <a:pt x="1724" y="21591"/>
                  <a:pt x="1890" y="21591"/>
                </a:cubicBezTo>
                <a:cubicBezTo>
                  <a:pt x="2061" y="21591"/>
                  <a:pt x="2195" y="20983"/>
                  <a:pt x="2195" y="20251"/>
                </a:cubicBezTo>
                <a:lnTo>
                  <a:pt x="2195" y="14988"/>
                </a:lnTo>
                <a:cubicBezTo>
                  <a:pt x="2197" y="14300"/>
                  <a:pt x="2075" y="13727"/>
                  <a:pt x="1914" y="13665"/>
                </a:cubicBezTo>
                <a:close/>
                <a:moveTo>
                  <a:pt x="1632" y="11206"/>
                </a:moveTo>
                <a:cubicBezTo>
                  <a:pt x="1644" y="11073"/>
                  <a:pt x="1646" y="10923"/>
                  <a:pt x="1646" y="10782"/>
                </a:cubicBezTo>
                <a:cubicBezTo>
                  <a:pt x="1646" y="10677"/>
                  <a:pt x="1644" y="10562"/>
                  <a:pt x="1636" y="10474"/>
                </a:cubicBezTo>
                <a:cubicBezTo>
                  <a:pt x="1616" y="10148"/>
                  <a:pt x="1565" y="9848"/>
                  <a:pt x="1495" y="9663"/>
                </a:cubicBezTo>
                <a:lnTo>
                  <a:pt x="458" y="7027"/>
                </a:lnTo>
                <a:cubicBezTo>
                  <a:pt x="314" y="6648"/>
                  <a:pt x="127" y="6868"/>
                  <a:pt x="41" y="7520"/>
                </a:cubicBezTo>
                <a:cubicBezTo>
                  <a:pt x="-43" y="8155"/>
                  <a:pt x="7" y="8984"/>
                  <a:pt x="156" y="9354"/>
                </a:cubicBezTo>
                <a:lnTo>
                  <a:pt x="735" y="10826"/>
                </a:lnTo>
                <a:lnTo>
                  <a:pt x="156" y="12299"/>
                </a:lnTo>
                <a:cubicBezTo>
                  <a:pt x="11" y="12669"/>
                  <a:pt x="-39" y="13489"/>
                  <a:pt x="41" y="14133"/>
                </a:cubicBezTo>
                <a:cubicBezTo>
                  <a:pt x="127" y="14767"/>
                  <a:pt x="314" y="14988"/>
                  <a:pt x="458" y="14626"/>
                </a:cubicBezTo>
                <a:lnTo>
                  <a:pt x="1495" y="11999"/>
                </a:lnTo>
                <a:cubicBezTo>
                  <a:pt x="1565" y="11796"/>
                  <a:pt x="1612" y="11523"/>
                  <a:pt x="1632" y="11206"/>
                </a:cubicBezTo>
                <a:close/>
                <a:moveTo>
                  <a:pt x="14499" y="3341"/>
                </a:moveTo>
                <a:lnTo>
                  <a:pt x="14471" y="3341"/>
                </a:lnTo>
                <a:cubicBezTo>
                  <a:pt x="14467" y="3341"/>
                  <a:pt x="14463" y="3341"/>
                  <a:pt x="14459" y="3341"/>
                </a:cubicBezTo>
                <a:cubicBezTo>
                  <a:pt x="14455" y="3341"/>
                  <a:pt x="14453" y="3341"/>
                  <a:pt x="14449" y="3341"/>
                </a:cubicBezTo>
                <a:cubicBezTo>
                  <a:pt x="14375" y="3341"/>
                  <a:pt x="14305" y="3377"/>
                  <a:pt x="14237" y="3482"/>
                </a:cubicBezTo>
                <a:cubicBezTo>
                  <a:pt x="14170" y="3571"/>
                  <a:pt x="14110" y="3729"/>
                  <a:pt x="14064" y="3976"/>
                </a:cubicBezTo>
                <a:cubicBezTo>
                  <a:pt x="14014" y="4214"/>
                  <a:pt x="13982" y="4505"/>
                  <a:pt x="13966" y="4814"/>
                </a:cubicBezTo>
                <a:cubicBezTo>
                  <a:pt x="13944" y="5140"/>
                  <a:pt x="13936" y="5501"/>
                  <a:pt x="13936" y="5925"/>
                </a:cubicBezTo>
                <a:lnTo>
                  <a:pt x="13936" y="6727"/>
                </a:lnTo>
                <a:lnTo>
                  <a:pt x="13735" y="6727"/>
                </a:lnTo>
                <a:cubicBezTo>
                  <a:pt x="13665" y="6727"/>
                  <a:pt x="13609" y="6974"/>
                  <a:pt x="13609" y="7273"/>
                </a:cubicBezTo>
                <a:cubicBezTo>
                  <a:pt x="13609" y="7423"/>
                  <a:pt x="13623" y="7582"/>
                  <a:pt x="13643" y="7688"/>
                </a:cubicBezTo>
                <a:cubicBezTo>
                  <a:pt x="13667" y="7802"/>
                  <a:pt x="13699" y="7864"/>
                  <a:pt x="13735" y="7882"/>
                </a:cubicBezTo>
                <a:lnTo>
                  <a:pt x="13936" y="7882"/>
                </a:lnTo>
                <a:lnTo>
                  <a:pt x="13936" y="14424"/>
                </a:lnTo>
                <a:cubicBezTo>
                  <a:pt x="13936" y="14582"/>
                  <a:pt x="13950" y="14723"/>
                  <a:pt x="13976" y="14829"/>
                </a:cubicBezTo>
                <a:cubicBezTo>
                  <a:pt x="14000" y="14926"/>
                  <a:pt x="14032" y="14988"/>
                  <a:pt x="14068" y="14988"/>
                </a:cubicBezTo>
                <a:cubicBezTo>
                  <a:pt x="14134" y="14988"/>
                  <a:pt x="14191" y="14732"/>
                  <a:pt x="14191" y="14424"/>
                </a:cubicBezTo>
                <a:lnTo>
                  <a:pt x="14191" y="7882"/>
                </a:lnTo>
                <a:lnTo>
                  <a:pt x="14407" y="7882"/>
                </a:lnTo>
                <a:cubicBezTo>
                  <a:pt x="14441" y="7864"/>
                  <a:pt x="14473" y="7802"/>
                  <a:pt x="14499" y="7705"/>
                </a:cubicBezTo>
                <a:cubicBezTo>
                  <a:pt x="14523" y="7600"/>
                  <a:pt x="14538" y="7459"/>
                  <a:pt x="14538" y="7300"/>
                </a:cubicBezTo>
                <a:lnTo>
                  <a:pt x="14538" y="7291"/>
                </a:lnTo>
                <a:cubicBezTo>
                  <a:pt x="14538" y="6991"/>
                  <a:pt x="14481" y="6744"/>
                  <a:pt x="14411" y="6744"/>
                </a:cubicBezTo>
                <a:lnTo>
                  <a:pt x="14191" y="6744"/>
                </a:lnTo>
                <a:lnTo>
                  <a:pt x="14191" y="5933"/>
                </a:lnTo>
                <a:cubicBezTo>
                  <a:pt x="14191" y="5581"/>
                  <a:pt x="14203" y="5316"/>
                  <a:pt x="14213" y="5131"/>
                </a:cubicBezTo>
                <a:cubicBezTo>
                  <a:pt x="14223" y="4946"/>
                  <a:pt x="14241" y="4814"/>
                  <a:pt x="14255" y="4743"/>
                </a:cubicBezTo>
                <a:cubicBezTo>
                  <a:pt x="14269" y="4681"/>
                  <a:pt x="14287" y="4620"/>
                  <a:pt x="14319" y="4567"/>
                </a:cubicBezTo>
                <a:cubicBezTo>
                  <a:pt x="14351" y="4523"/>
                  <a:pt x="14389" y="4488"/>
                  <a:pt x="14445" y="4488"/>
                </a:cubicBezTo>
                <a:lnTo>
                  <a:pt x="14453" y="4488"/>
                </a:lnTo>
                <a:cubicBezTo>
                  <a:pt x="14455" y="4488"/>
                  <a:pt x="14459" y="4488"/>
                  <a:pt x="14463" y="4488"/>
                </a:cubicBezTo>
                <a:cubicBezTo>
                  <a:pt x="14467" y="4488"/>
                  <a:pt x="14471" y="4488"/>
                  <a:pt x="14473" y="4488"/>
                </a:cubicBezTo>
                <a:lnTo>
                  <a:pt x="14501" y="4488"/>
                </a:lnTo>
                <a:cubicBezTo>
                  <a:pt x="14574" y="4488"/>
                  <a:pt x="14634" y="4241"/>
                  <a:pt x="14634" y="3914"/>
                </a:cubicBezTo>
                <a:cubicBezTo>
                  <a:pt x="14626" y="3606"/>
                  <a:pt x="14570" y="3341"/>
                  <a:pt x="14499" y="3341"/>
                </a:cubicBezTo>
                <a:close/>
                <a:moveTo>
                  <a:pt x="18974" y="7600"/>
                </a:moveTo>
                <a:cubicBezTo>
                  <a:pt x="18998" y="7494"/>
                  <a:pt x="19012" y="7335"/>
                  <a:pt x="19012" y="7194"/>
                </a:cubicBezTo>
                <a:cubicBezTo>
                  <a:pt x="19012" y="7053"/>
                  <a:pt x="18998" y="6912"/>
                  <a:pt x="18974" y="6806"/>
                </a:cubicBezTo>
                <a:cubicBezTo>
                  <a:pt x="18948" y="6700"/>
                  <a:pt x="18918" y="6639"/>
                  <a:pt x="18886" y="6639"/>
                </a:cubicBezTo>
                <a:cubicBezTo>
                  <a:pt x="18855" y="6639"/>
                  <a:pt x="18821" y="6700"/>
                  <a:pt x="18795" y="6806"/>
                </a:cubicBezTo>
                <a:lnTo>
                  <a:pt x="17797" y="11073"/>
                </a:lnTo>
                <a:lnTo>
                  <a:pt x="17797" y="3888"/>
                </a:lnTo>
                <a:cubicBezTo>
                  <a:pt x="17797" y="3571"/>
                  <a:pt x="17736" y="3324"/>
                  <a:pt x="17666" y="3324"/>
                </a:cubicBezTo>
                <a:cubicBezTo>
                  <a:pt x="17630" y="3324"/>
                  <a:pt x="17598" y="3385"/>
                  <a:pt x="17576" y="3500"/>
                </a:cubicBezTo>
                <a:cubicBezTo>
                  <a:pt x="17556" y="3588"/>
                  <a:pt x="17538" y="3747"/>
                  <a:pt x="17538" y="3888"/>
                </a:cubicBezTo>
                <a:lnTo>
                  <a:pt x="17538" y="14406"/>
                </a:lnTo>
                <a:cubicBezTo>
                  <a:pt x="17538" y="14565"/>
                  <a:pt x="17552" y="14706"/>
                  <a:pt x="17576" y="14803"/>
                </a:cubicBezTo>
                <a:cubicBezTo>
                  <a:pt x="17598" y="14891"/>
                  <a:pt x="17634" y="14970"/>
                  <a:pt x="17666" y="14970"/>
                </a:cubicBezTo>
                <a:cubicBezTo>
                  <a:pt x="17740" y="14970"/>
                  <a:pt x="17797" y="14723"/>
                  <a:pt x="17797" y="14406"/>
                </a:cubicBezTo>
                <a:lnTo>
                  <a:pt x="17797" y="12669"/>
                </a:lnTo>
                <a:lnTo>
                  <a:pt x="18121" y="11241"/>
                </a:lnTo>
                <a:lnTo>
                  <a:pt x="18785" y="14750"/>
                </a:lnTo>
                <a:cubicBezTo>
                  <a:pt x="18799" y="14829"/>
                  <a:pt x="18813" y="14900"/>
                  <a:pt x="18831" y="14926"/>
                </a:cubicBezTo>
                <a:cubicBezTo>
                  <a:pt x="18849" y="14961"/>
                  <a:pt x="18870" y="14970"/>
                  <a:pt x="18886" y="14970"/>
                </a:cubicBezTo>
                <a:cubicBezTo>
                  <a:pt x="18906" y="14970"/>
                  <a:pt x="18942" y="14952"/>
                  <a:pt x="18970" y="14847"/>
                </a:cubicBezTo>
                <a:cubicBezTo>
                  <a:pt x="18998" y="14732"/>
                  <a:pt x="19012" y="14582"/>
                  <a:pt x="19012" y="14424"/>
                </a:cubicBezTo>
                <a:cubicBezTo>
                  <a:pt x="19012" y="14300"/>
                  <a:pt x="19002" y="14159"/>
                  <a:pt x="18980" y="14053"/>
                </a:cubicBezTo>
                <a:lnTo>
                  <a:pt x="18306" y="10456"/>
                </a:lnTo>
                <a:lnTo>
                  <a:pt x="18974" y="7600"/>
                </a:lnTo>
                <a:close/>
                <a:moveTo>
                  <a:pt x="17167" y="6868"/>
                </a:moveTo>
                <a:cubicBezTo>
                  <a:pt x="17191" y="6965"/>
                  <a:pt x="17205" y="7115"/>
                  <a:pt x="17205" y="7273"/>
                </a:cubicBezTo>
                <a:lnTo>
                  <a:pt x="17205" y="14397"/>
                </a:lnTo>
                <a:cubicBezTo>
                  <a:pt x="17205" y="14547"/>
                  <a:pt x="17191" y="14688"/>
                  <a:pt x="17167" y="14785"/>
                </a:cubicBezTo>
                <a:cubicBezTo>
                  <a:pt x="17143" y="14873"/>
                  <a:pt x="17111" y="14952"/>
                  <a:pt x="17079" y="14952"/>
                </a:cubicBezTo>
                <a:cubicBezTo>
                  <a:pt x="17042" y="14952"/>
                  <a:pt x="17012" y="14891"/>
                  <a:pt x="16990" y="14785"/>
                </a:cubicBezTo>
                <a:cubicBezTo>
                  <a:pt x="16966" y="14688"/>
                  <a:pt x="16952" y="14547"/>
                  <a:pt x="16952" y="14397"/>
                </a:cubicBezTo>
                <a:lnTo>
                  <a:pt x="16952" y="13692"/>
                </a:lnTo>
                <a:cubicBezTo>
                  <a:pt x="16792" y="14459"/>
                  <a:pt x="16565" y="14952"/>
                  <a:pt x="16314" y="14952"/>
                </a:cubicBezTo>
                <a:cubicBezTo>
                  <a:pt x="16068" y="14952"/>
                  <a:pt x="15841" y="14485"/>
                  <a:pt x="15683" y="13727"/>
                </a:cubicBezTo>
                <a:cubicBezTo>
                  <a:pt x="15520" y="12978"/>
                  <a:pt x="15424" y="11937"/>
                  <a:pt x="15424" y="10826"/>
                </a:cubicBezTo>
                <a:cubicBezTo>
                  <a:pt x="15424" y="9698"/>
                  <a:pt x="15524" y="8666"/>
                  <a:pt x="15683" y="7926"/>
                </a:cubicBezTo>
                <a:cubicBezTo>
                  <a:pt x="15841" y="7176"/>
                  <a:pt x="16068" y="6700"/>
                  <a:pt x="16314" y="6700"/>
                </a:cubicBezTo>
                <a:cubicBezTo>
                  <a:pt x="16565" y="6700"/>
                  <a:pt x="16792" y="7176"/>
                  <a:pt x="16952" y="7944"/>
                </a:cubicBezTo>
                <a:lnTo>
                  <a:pt x="16952" y="7256"/>
                </a:lnTo>
                <a:cubicBezTo>
                  <a:pt x="16952" y="7097"/>
                  <a:pt x="16966" y="6965"/>
                  <a:pt x="16990" y="6850"/>
                </a:cubicBezTo>
                <a:cubicBezTo>
                  <a:pt x="17014" y="6762"/>
                  <a:pt x="17046" y="6700"/>
                  <a:pt x="17079" y="6700"/>
                </a:cubicBezTo>
                <a:cubicBezTo>
                  <a:pt x="17115" y="6709"/>
                  <a:pt x="17145" y="6771"/>
                  <a:pt x="17167" y="6868"/>
                </a:cubicBezTo>
                <a:close/>
                <a:moveTo>
                  <a:pt x="16952" y="10844"/>
                </a:moveTo>
                <a:cubicBezTo>
                  <a:pt x="16952" y="10007"/>
                  <a:pt x="16878" y="9248"/>
                  <a:pt x="16764" y="8702"/>
                </a:cubicBezTo>
                <a:cubicBezTo>
                  <a:pt x="16647" y="8155"/>
                  <a:pt x="16489" y="7829"/>
                  <a:pt x="16314" y="7829"/>
                </a:cubicBezTo>
                <a:cubicBezTo>
                  <a:pt x="16142" y="7829"/>
                  <a:pt x="15986" y="8155"/>
                  <a:pt x="15867" y="8702"/>
                </a:cubicBezTo>
                <a:cubicBezTo>
                  <a:pt x="15751" y="9248"/>
                  <a:pt x="15675" y="10007"/>
                  <a:pt x="15675" y="10844"/>
                </a:cubicBezTo>
                <a:cubicBezTo>
                  <a:pt x="15675" y="11673"/>
                  <a:pt x="15749" y="12440"/>
                  <a:pt x="15867" y="12978"/>
                </a:cubicBezTo>
                <a:cubicBezTo>
                  <a:pt x="15984" y="13524"/>
                  <a:pt x="16142" y="13850"/>
                  <a:pt x="16314" y="13850"/>
                </a:cubicBezTo>
                <a:cubicBezTo>
                  <a:pt x="16489" y="13850"/>
                  <a:pt x="16647" y="13524"/>
                  <a:pt x="16764" y="12978"/>
                </a:cubicBezTo>
                <a:cubicBezTo>
                  <a:pt x="16878" y="12422"/>
                  <a:pt x="16952" y="11673"/>
                  <a:pt x="16952" y="10844"/>
                </a:cubicBezTo>
                <a:close/>
                <a:moveTo>
                  <a:pt x="6672" y="10641"/>
                </a:moveTo>
                <a:cubicBezTo>
                  <a:pt x="6569" y="10430"/>
                  <a:pt x="6453" y="10271"/>
                  <a:pt x="6337" y="10104"/>
                </a:cubicBezTo>
                <a:cubicBezTo>
                  <a:pt x="6230" y="9945"/>
                  <a:pt x="6120" y="9804"/>
                  <a:pt x="6044" y="9619"/>
                </a:cubicBezTo>
                <a:cubicBezTo>
                  <a:pt x="6004" y="9522"/>
                  <a:pt x="5972" y="9433"/>
                  <a:pt x="5956" y="9319"/>
                </a:cubicBezTo>
                <a:cubicBezTo>
                  <a:pt x="5934" y="9213"/>
                  <a:pt x="5926" y="9107"/>
                  <a:pt x="5924" y="8949"/>
                </a:cubicBezTo>
                <a:cubicBezTo>
                  <a:pt x="5924" y="8746"/>
                  <a:pt x="5938" y="8578"/>
                  <a:pt x="5958" y="8420"/>
                </a:cubicBezTo>
                <a:cubicBezTo>
                  <a:pt x="5994" y="8208"/>
                  <a:pt x="6050" y="8032"/>
                  <a:pt x="6118" y="7926"/>
                </a:cubicBezTo>
                <a:cubicBezTo>
                  <a:pt x="6180" y="7820"/>
                  <a:pt x="6248" y="7750"/>
                  <a:pt x="6299" y="7750"/>
                </a:cubicBezTo>
                <a:cubicBezTo>
                  <a:pt x="6443" y="7750"/>
                  <a:pt x="6535" y="7970"/>
                  <a:pt x="6605" y="8190"/>
                </a:cubicBezTo>
                <a:cubicBezTo>
                  <a:pt x="6640" y="8296"/>
                  <a:pt x="6670" y="8411"/>
                  <a:pt x="6698" y="8499"/>
                </a:cubicBezTo>
                <a:cubicBezTo>
                  <a:pt x="6712" y="8543"/>
                  <a:pt x="6726" y="8596"/>
                  <a:pt x="6740" y="8622"/>
                </a:cubicBezTo>
                <a:cubicBezTo>
                  <a:pt x="6754" y="8658"/>
                  <a:pt x="6772" y="8684"/>
                  <a:pt x="6788" y="8684"/>
                </a:cubicBezTo>
                <a:cubicBezTo>
                  <a:pt x="6800" y="8684"/>
                  <a:pt x="6814" y="8666"/>
                  <a:pt x="6824" y="8658"/>
                </a:cubicBezTo>
                <a:cubicBezTo>
                  <a:pt x="6834" y="8640"/>
                  <a:pt x="6846" y="8605"/>
                  <a:pt x="6856" y="8561"/>
                </a:cubicBezTo>
                <a:cubicBezTo>
                  <a:pt x="6866" y="8534"/>
                  <a:pt x="6874" y="8481"/>
                  <a:pt x="6880" y="8420"/>
                </a:cubicBezTo>
                <a:cubicBezTo>
                  <a:pt x="6884" y="8376"/>
                  <a:pt x="6888" y="8314"/>
                  <a:pt x="6888" y="8270"/>
                </a:cubicBezTo>
                <a:cubicBezTo>
                  <a:pt x="6888" y="8173"/>
                  <a:pt x="6880" y="8076"/>
                  <a:pt x="6870" y="7988"/>
                </a:cubicBezTo>
                <a:cubicBezTo>
                  <a:pt x="6852" y="7829"/>
                  <a:pt x="6820" y="7688"/>
                  <a:pt x="6782" y="7538"/>
                </a:cubicBezTo>
                <a:cubicBezTo>
                  <a:pt x="6726" y="7318"/>
                  <a:pt x="6650" y="7097"/>
                  <a:pt x="6569" y="6947"/>
                </a:cubicBezTo>
                <a:cubicBezTo>
                  <a:pt x="6487" y="6789"/>
                  <a:pt x="6403" y="6683"/>
                  <a:pt x="6323" y="6683"/>
                </a:cubicBezTo>
                <a:cubicBezTo>
                  <a:pt x="6132" y="6683"/>
                  <a:pt x="5976" y="6868"/>
                  <a:pt x="5859" y="7229"/>
                </a:cubicBezTo>
                <a:cubicBezTo>
                  <a:pt x="5799" y="7415"/>
                  <a:pt x="5747" y="7617"/>
                  <a:pt x="5711" y="7882"/>
                </a:cubicBezTo>
                <a:cubicBezTo>
                  <a:pt x="5673" y="8155"/>
                  <a:pt x="5651" y="8499"/>
                  <a:pt x="5651" y="8931"/>
                </a:cubicBezTo>
                <a:cubicBezTo>
                  <a:pt x="5651" y="8949"/>
                  <a:pt x="5651" y="8984"/>
                  <a:pt x="5651" y="8993"/>
                </a:cubicBezTo>
                <a:cubicBezTo>
                  <a:pt x="5651" y="9433"/>
                  <a:pt x="5683" y="9777"/>
                  <a:pt x="5733" y="10051"/>
                </a:cubicBezTo>
                <a:cubicBezTo>
                  <a:pt x="5807" y="10474"/>
                  <a:pt x="5920" y="10712"/>
                  <a:pt x="6030" y="10888"/>
                </a:cubicBezTo>
                <a:cubicBezTo>
                  <a:pt x="6138" y="11056"/>
                  <a:pt x="6248" y="11161"/>
                  <a:pt x="6315" y="11276"/>
                </a:cubicBezTo>
                <a:cubicBezTo>
                  <a:pt x="6411" y="11408"/>
                  <a:pt x="6517" y="11567"/>
                  <a:pt x="6591" y="11770"/>
                </a:cubicBezTo>
                <a:cubicBezTo>
                  <a:pt x="6630" y="11876"/>
                  <a:pt x="6658" y="11990"/>
                  <a:pt x="6680" y="12114"/>
                </a:cubicBezTo>
                <a:cubicBezTo>
                  <a:pt x="6700" y="12237"/>
                  <a:pt x="6712" y="12378"/>
                  <a:pt x="6712" y="12528"/>
                </a:cubicBezTo>
                <a:lnTo>
                  <a:pt x="6712" y="12546"/>
                </a:lnTo>
                <a:cubicBezTo>
                  <a:pt x="6712" y="12775"/>
                  <a:pt x="6694" y="12969"/>
                  <a:pt x="6670" y="13136"/>
                </a:cubicBezTo>
                <a:cubicBezTo>
                  <a:pt x="6630" y="13366"/>
                  <a:pt x="6563" y="13560"/>
                  <a:pt x="6491" y="13665"/>
                </a:cubicBezTo>
                <a:cubicBezTo>
                  <a:pt x="6421" y="13771"/>
                  <a:pt x="6351" y="13824"/>
                  <a:pt x="6301" y="13824"/>
                </a:cubicBezTo>
                <a:cubicBezTo>
                  <a:pt x="6134" y="13824"/>
                  <a:pt x="6026" y="13648"/>
                  <a:pt x="5944" y="13463"/>
                </a:cubicBezTo>
                <a:cubicBezTo>
                  <a:pt x="5906" y="13366"/>
                  <a:pt x="5869" y="13295"/>
                  <a:pt x="5841" y="13216"/>
                </a:cubicBezTo>
                <a:cubicBezTo>
                  <a:pt x="5827" y="13180"/>
                  <a:pt x="5813" y="13154"/>
                  <a:pt x="5799" y="13119"/>
                </a:cubicBezTo>
                <a:cubicBezTo>
                  <a:pt x="5785" y="13092"/>
                  <a:pt x="5771" y="13075"/>
                  <a:pt x="5753" y="13075"/>
                </a:cubicBezTo>
                <a:cubicBezTo>
                  <a:pt x="5743" y="13075"/>
                  <a:pt x="5733" y="13075"/>
                  <a:pt x="5721" y="13101"/>
                </a:cubicBezTo>
                <a:cubicBezTo>
                  <a:pt x="5711" y="13119"/>
                  <a:pt x="5701" y="13154"/>
                  <a:pt x="5693" y="13180"/>
                </a:cubicBezTo>
                <a:cubicBezTo>
                  <a:pt x="5683" y="13233"/>
                  <a:pt x="5673" y="13277"/>
                  <a:pt x="5665" y="13339"/>
                </a:cubicBezTo>
                <a:cubicBezTo>
                  <a:pt x="5659" y="13401"/>
                  <a:pt x="5655" y="13463"/>
                  <a:pt x="5655" y="13524"/>
                </a:cubicBezTo>
                <a:cubicBezTo>
                  <a:pt x="5655" y="13630"/>
                  <a:pt x="5665" y="13745"/>
                  <a:pt x="5675" y="13824"/>
                </a:cubicBezTo>
                <a:cubicBezTo>
                  <a:pt x="5697" y="13947"/>
                  <a:pt x="5729" y="14071"/>
                  <a:pt x="5763" y="14194"/>
                </a:cubicBezTo>
                <a:cubicBezTo>
                  <a:pt x="5803" y="14300"/>
                  <a:pt x="5849" y="14424"/>
                  <a:pt x="5906" y="14538"/>
                </a:cubicBezTo>
                <a:cubicBezTo>
                  <a:pt x="6026" y="14785"/>
                  <a:pt x="6180" y="14908"/>
                  <a:pt x="6299" y="14926"/>
                </a:cubicBezTo>
                <a:cubicBezTo>
                  <a:pt x="6481" y="14926"/>
                  <a:pt x="6638" y="14732"/>
                  <a:pt x="6772" y="14300"/>
                </a:cubicBezTo>
                <a:cubicBezTo>
                  <a:pt x="6902" y="13868"/>
                  <a:pt x="6983" y="13233"/>
                  <a:pt x="6983" y="12510"/>
                </a:cubicBezTo>
                <a:cubicBezTo>
                  <a:pt x="6983" y="12122"/>
                  <a:pt x="6962" y="11787"/>
                  <a:pt x="6926" y="11505"/>
                </a:cubicBezTo>
                <a:cubicBezTo>
                  <a:pt x="6866" y="11117"/>
                  <a:pt x="6774" y="10862"/>
                  <a:pt x="6672" y="10641"/>
                </a:cubicBezTo>
                <a:close/>
                <a:moveTo>
                  <a:pt x="15025" y="3324"/>
                </a:moveTo>
                <a:cubicBezTo>
                  <a:pt x="14991" y="3324"/>
                  <a:pt x="14959" y="3385"/>
                  <a:pt x="14937" y="3500"/>
                </a:cubicBezTo>
                <a:cubicBezTo>
                  <a:pt x="14913" y="3588"/>
                  <a:pt x="14899" y="3747"/>
                  <a:pt x="14899" y="3888"/>
                </a:cubicBezTo>
                <a:lnTo>
                  <a:pt x="14899" y="14406"/>
                </a:lnTo>
                <a:cubicBezTo>
                  <a:pt x="14899" y="14565"/>
                  <a:pt x="14913" y="14706"/>
                  <a:pt x="14937" y="14803"/>
                </a:cubicBezTo>
                <a:cubicBezTo>
                  <a:pt x="14961" y="14891"/>
                  <a:pt x="14993" y="14970"/>
                  <a:pt x="15025" y="14970"/>
                </a:cubicBezTo>
                <a:cubicBezTo>
                  <a:pt x="15099" y="14970"/>
                  <a:pt x="15155" y="14723"/>
                  <a:pt x="15155" y="14406"/>
                </a:cubicBezTo>
                <a:lnTo>
                  <a:pt x="15155" y="3888"/>
                </a:lnTo>
                <a:cubicBezTo>
                  <a:pt x="15155" y="3571"/>
                  <a:pt x="15095" y="3324"/>
                  <a:pt x="15025" y="3324"/>
                </a:cubicBezTo>
                <a:close/>
                <a:moveTo>
                  <a:pt x="20905" y="10580"/>
                </a:moveTo>
                <a:lnTo>
                  <a:pt x="20905" y="10641"/>
                </a:lnTo>
                <a:cubicBezTo>
                  <a:pt x="20905" y="10800"/>
                  <a:pt x="20891" y="10941"/>
                  <a:pt x="20867" y="11020"/>
                </a:cubicBezTo>
                <a:cubicBezTo>
                  <a:pt x="20843" y="11117"/>
                  <a:pt x="20811" y="11161"/>
                  <a:pt x="20779" y="11161"/>
                </a:cubicBezTo>
                <a:lnTo>
                  <a:pt x="19345" y="11161"/>
                </a:lnTo>
                <a:cubicBezTo>
                  <a:pt x="19379" y="12704"/>
                  <a:pt x="19658" y="13833"/>
                  <a:pt x="19995" y="13850"/>
                </a:cubicBezTo>
                <a:lnTo>
                  <a:pt x="20079" y="13850"/>
                </a:lnTo>
                <a:cubicBezTo>
                  <a:pt x="20189" y="13850"/>
                  <a:pt x="20298" y="13683"/>
                  <a:pt x="20390" y="13401"/>
                </a:cubicBezTo>
                <a:cubicBezTo>
                  <a:pt x="20486" y="13119"/>
                  <a:pt x="20566" y="12748"/>
                  <a:pt x="20624" y="12316"/>
                </a:cubicBezTo>
                <a:cubicBezTo>
                  <a:pt x="20634" y="12219"/>
                  <a:pt x="20652" y="12167"/>
                  <a:pt x="20669" y="12114"/>
                </a:cubicBezTo>
                <a:cubicBezTo>
                  <a:pt x="20687" y="12070"/>
                  <a:pt x="20709" y="12052"/>
                  <a:pt x="20729" y="12052"/>
                </a:cubicBezTo>
                <a:cubicBezTo>
                  <a:pt x="20751" y="12052"/>
                  <a:pt x="20775" y="12078"/>
                  <a:pt x="20793" y="12122"/>
                </a:cubicBezTo>
                <a:cubicBezTo>
                  <a:pt x="20829" y="12237"/>
                  <a:pt x="20853" y="12422"/>
                  <a:pt x="20853" y="12607"/>
                </a:cubicBezTo>
                <a:cubicBezTo>
                  <a:pt x="20853" y="12704"/>
                  <a:pt x="20847" y="12810"/>
                  <a:pt x="20835" y="12907"/>
                </a:cubicBezTo>
                <a:cubicBezTo>
                  <a:pt x="20755" y="13463"/>
                  <a:pt x="20644" y="13974"/>
                  <a:pt x="20518" y="14344"/>
                </a:cubicBezTo>
                <a:cubicBezTo>
                  <a:pt x="20386" y="14723"/>
                  <a:pt x="20237" y="14952"/>
                  <a:pt x="20075" y="14952"/>
                </a:cubicBezTo>
                <a:lnTo>
                  <a:pt x="19991" y="14952"/>
                </a:lnTo>
                <a:cubicBezTo>
                  <a:pt x="19740" y="14952"/>
                  <a:pt x="19509" y="14476"/>
                  <a:pt x="19347" y="13727"/>
                </a:cubicBezTo>
                <a:cubicBezTo>
                  <a:pt x="19184" y="12978"/>
                  <a:pt x="19082" y="11955"/>
                  <a:pt x="19082" y="10844"/>
                </a:cubicBezTo>
                <a:cubicBezTo>
                  <a:pt x="19082" y="9698"/>
                  <a:pt x="19184" y="8666"/>
                  <a:pt x="19347" y="7908"/>
                </a:cubicBezTo>
                <a:cubicBezTo>
                  <a:pt x="19513" y="7168"/>
                  <a:pt x="19740" y="6700"/>
                  <a:pt x="19995" y="6700"/>
                </a:cubicBezTo>
                <a:cubicBezTo>
                  <a:pt x="20237" y="6700"/>
                  <a:pt x="20454" y="7115"/>
                  <a:pt x="20616" y="7820"/>
                </a:cubicBezTo>
                <a:cubicBezTo>
                  <a:pt x="20779" y="8517"/>
                  <a:pt x="20885" y="9478"/>
                  <a:pt x="20905" y="10580"/>
                </a:cubicBezTo>
                <a:close/>
                <a:moveTo>
                  <a:pt x="20624" y="10042"/>
                </a:moveTo>
                <a:cubicBezTo>
                  <a:pt x="20550" y="8746"/>
                  <a:pt x="20291" y="7820"/>
                  <a:pt x="19999" y="7820"/>
                </a:cubicBezTo>
                <a:cubicBezTo>
                  <a:pt x="19694" y="7820"/>
                  <a:pt x="19439" y="8719"/>
                  <a:pt x="19361" y="10042"/>
                </a:cubicBezTo>
                <a:lnTo>
                  <a:pt x="20624" y="10042"/>
                </a:lnTo>
                <a:close/>
                <a:moveTo>
                  <a:pt x="8033" y="6727"/>
                </a:moveTo>
                <a:cubicBezTo>
                  <a:pt x="7831" y="6727"/>
                  <a:pt x="7650" y="7071"/>
                  <a:pt x="7514" y="7617"/>
                </a:cubicBezTo>
                <a:lnTo>
                  <a:pt x="7514" y="7291"/>
                </a:lnTo>
                <a:cubicBezTo>
                  <a:pt x="7514" y="7132"/>
                  <a:pt x="7500" y="6991"/>
                  <a:pt x="7478" y="6903"/>
                </a:cubicBezTo>
                <a:cubicBezTo>
                  <a:pt x="7458" y="6789"/>
                  <a:pt x="7426" y="6727"/>
                  <a:pt x="7390" y="6727"/>
                </a:cubicBezTo>
                <a:cubicBezTo>
                  <a:pt x="7354" y="6727"/>
                  <a:pt x="7317" y="6789"/>
                  <a:pt x="7297" y="6903"/>
                </a:cubicBezTo>
                <a:cubicBezTo>
                  <a:pt x="7275" y="7009"/>
                  <a:pt x="7263" y="7150"/>
                  <a:pt x="7263" y="7291"/>
                </a:cubicBezTo>
                <a:lnTo>
                  <a:pt x="7263" y="14565"/>
                </a:lnTo>
                <a:lnTo>
                  <a:pt x="7265" y="14582"/>
                </a:lnTo>
                <a:cubicBezTo>
                  <a:pt x="7265" y="14609"/>
                  <a:pt x="7269" y="14626"/>
                  <a:pt x="7273" y="14662"/>
                </a:cubicBezTo>
                <a:cubicBezTo>
                  <a:pt x="7291" y="14803"/>
                  <a:pt x="7319" y="14891"/>
                  <a:pt x="7354" y="14935"/>
                </a:cubicBezTo>
                <a:lnTo>
                  <a:pt x="7386" y="14935"/>
                </a:lnTo>
                <a:cubicBezTo>
                  <a:pt x="7404" y="14935"/>
                  <a:pt x="7422" y="14926"/>
                  <a:pt x="7440" y="14891"/>
                </a:cubicBezTo>
                <a:cubicBezTo>
                  <a:pt x="7454" y="14864"/>
                  <a:pt x="7468" y="14811"/>
                  <a:pt x="7478" y="14750"/>
                </a:cubicBezTo>
                <a:cubicBezTo>
                  <a:pt x="7478" y="14750"/>
                  <a:pt x="7478" y="14732"/>
                  <a:pt x="7482" y="14732"/>
                </a:cubicBezTo>
                <a:cubicBezTo>
                  <a:pt x="7488" y="14706"/>
                  <a:pt x="7496" y="14662"/>
                  <a:pt x="7500" y="14626"/>
                </a:cubicBezTo>
                <a:cubicBezTo>
                  <a:pt x="7502" y="14582"/>
                  <a:pt x="7506" y="14547"/>
                  <a:pt x="7506" y="14503"/>
                </a:cubicBezTo>
                <a:lnTo>
                  <a:pt x="7506" y="10112"/>
                </a:lnTo>
                <a:cubicBezTo>
                  <a:pt x="7510" y="9495"/>
                  <a:pt x="7570" y="8922"/>
                  <a:pt x="7662" y="8517"/>
                </a:cubicBezTo>
                <a:cubicBezTo>
                  <a:pt x="7755" y="8111"/>
                  <a:pt x="7885" y="7847"/>
                  <a:pt x="8025" y="7847"/>
                </a:cubicBezTo>
                <a:cubicBezTo>
                  <a:pt x="8170" y="7847"/>
                  <a:pt x="8298" y="8093"/>
                  <a:pt x="8390" y="8517"/>
                </a:cubicBezTo>
                <a:cubicBezTo>
                  <a:pt x="8483" y="8922"/>
                  <a:pt x="8539" y="9495"/>
                  <a:pt x="8539" y="10112"/>
                </a:cubicBezTo>
                <a:lnTo>
                  <a:pt x="8539" y="14406"/>
                </a:lnTo>
                <a:cubicBezTo>
                  <a:pt x="8539" y="14565"/>
                  <a:pt x="8553" y="14706"/>
                  <a:pt x="8577" y="14811"/>
                </a:cubicBezTo>
                <a:cubicBezTo>
                  <a:pt x="8601" y="14908"/>
                  <a:pt x="8633" y="14970"/>
                  <a:pt x="8665" y="14970"/>
                </a:cubicBezTo>
                <a:cubicBezTo>
                  <a:pt x="8701" y="14970"/>
                  <a:pt x="8733" y="14908"/>
                  <a:pt x="8753" y="14811"/>
                </a:cubicBezTo>
                <a:cubicBezTo>
                  <a:pt x="8780" y="14723"/>
                  <a:pt x="8794" y="14565"/>
                  <a:pt x="8794" y="14406"/>
                </a:cubicBezTo>
                <a:lnTo>
                  <a:pt x="8794" y="10112"/>
                </a:lnTo>
                <a:cubicBezTo>
                  <a:pt x="8808" y="8252"/>
                  <a:pt x="8461" y="6727"/>
                  <a:pt x="8033" y="6727"/>
                </a:cubicBezTo>
                <a:close/>
                <a:moveTo>
                  <a:pt x="10574" y="7944"/>
                </a:moveTo>
                <a:cubicBezTo>
                  <a:pt x="10737" y="8684"/>
                  <a:pt x="10829" y="9724"/>
                  <a:pt x="10833" y="10844"/>
                </a:cubicBezTo>
                <a:cubicBezTo>
                  <a:pt x="10833" y="11955"/>
                  <a:pt x="10737" y="12978"/>
                  <a:pt x="10574" y="13745"/>
                </a:cubicBezTo>
                <a:cubicBezTo>
                  <a:pt x="10414" y="14485"/>
                  <a:pt x="10187" y="14970"/>
                  <a:pt x="9941" y="14970"/>
                </a:cubicBezTo>
                <a:cubicBezTo>
                  <a:pt x="9692" y="14970"/>
                  <a:pt x="9471" y="14494"/>
                  <a:pt x="9309" y="13745"/>
                </a:cubicBezTo>
                <a:cubicBezTo>
                  <a:pt x="9147" y="13004"/>
                  <a:pt x="9048" y="11955"/>
                  <a:pt x="9048" y="10844"/>
                </a:cubicBezTo>
                <a:cubicBezTo>
                  <a:pt x="9048" y="9724"/>
                  <a:pt x="9147" y="8702"/>
                  <a:pt x="9309" y="7944"/>
                </a:cubicBezTo>
                <a:cubicBezTo>
                  <a:pt x="9467" y="7194"/>
                  <a:pt x="9694" y="6709"/>
                  <a:pt x="9941" y="6709"/>
                </a:cubicBezTo>
                <a:cubicBezTo>
                  <a:pt x="10191" y="6709"/>
                  <a:pt x="10414" y="7194"/>
                  <a:pt x="10574" y="7944"/>
                </a:cubicBezTo>
                <a:close/>
                <a:moveTo>
                  <a:pt x="10579" y="10844"/>
                </a:moveTo>
                <a:cubicBezTo>
                  <a:pt x="10579" y="10007"/>
                  <a:pt x="10502" y="9248"/>
                  <a:pt x="10386" y="8702"/>
                </a:cubicBezTo>
                <a:cubicBezTo>
                  <a:pt x="10268" y="8155"/>
                  <a:pt x="10111" y="7820"/>
                  <a:pt x="9941" y="7820"/>
                </a:cubicBezTo>
                <a:cubicBezTo>
                  <a:pt x="9768" y="7820"/>
                  <a:pt x="9610" y="8155"/>
                  <a:pt x="9493" y="8702"/>
                </a:cubicBezTo>
                <a:cubicBezTo>
                  <a:pt x="9375" y="9248"/>
                  <a:pt x="9301" y="10007"/>
                  <a:pt x="9301" y="10844"/>
                </a:cubicBezTo>
                <a:cubicBezTo>
                  <a:pt x="9301" y="11673"/>
                  <a:pt x="9375" y="12431"/>
                  <a:pt x="9493" y="12969"/>
                </a:cubicBezTo>
                <a:cubicBezTo>
                  <a:pt x="9610" y="13515"/>
                  <a:pt x="9768" y="13833"/>
                  <a:pt x="9941" y="13833"/>
                </a:cubicBezTo>
                <a:cubicBezTo>
                  <a:pt x="10115" y="13833"/>
                  <a:pt x="10274" y="13507"/>
                  <a:pt x="10386" y="12969"/>
                </a:cubicBezTo>
                <a:cubicBezTo>
                  <a:pt x="10504" y="12422"/>
                  <a:pt x="10579" y="11673"/>
                  <a:pt x="10579" y="10844"/>
                </a:cubicBezTo>
                <a:close/>
                <a:moveTo>
                  <a:pt x="13336" y="6771"/>
                </a:moveTo>
                <a:cubicBezTo>
                  <a:pt x="13332" y="6771"/>
                  <a:pt x="13332" y="6771"/>
                  <a:pt x="13336" y="6771"/>
                </a:cubicBezTo>
                <a:cubicBezTo>
                  <a:pt x="13318" y="6744"/>
                  <a:pt x="13304" y="6727"/>
                  <a:pt x="13290" y="6727"/>
                </a:cubicBezTo>
                <a:cubicBezTo>
                  <a:pt x="13266" y="6727"/>
                  <a:pt x="13242" y="6762"/>
                  <a:pt x="13220" y="6824"/>
                </a:cubicBezTo>
                <a:cubicBezTo>
                  <a:pt x="13200" y="6886"/>
                  <a:pt x="13180" y="6965"/>
                  <a:pt x="13170" y="7071"/>
                </a:cubicBezTo>
                <a:lnTo>
                  <a:pt x="12682" y="12934"/>
                </a:lnTo>
                <a:lnTo>
                  <a:pt x="12307" y="9010"/>
                </a:lnTo>
                <a:cubicBezTo>
                  <a:pt x="12297" y="8904"/>
                  <a:pt x="12279" y="8808"/>
                  <a:pt x="12257" y="8763"/>
                </a:cubicBezTo>
                <a:cubicBezTo>
                  <a:pt x="12237" y="8702"/>
                  <a:pt x="12211" y="8666"/>
                  <a:pt x="12183" y="8666"/>
                </a:cubicBezTo>
                <a:cubicBezTo>
                  <a:pt x="12159" y="8666"/>
                  <a:pt x="12135" y="8702"/>
                  <a:pt x="12113" y="8763"/>
                </a:cubicBezTo>
                <a:cubicBezTo>
                  <a:pt x="12093" y="8825"/>
                  <a:pt x="12075" y="8904"/>
                  <a:pt x="12063" y="9010"/>
                </a:cubicBezTo>
                <a:lnTo>
                  <a:pt x="11686" y="12934"/>
                </a:lnTo>
                <a:lnTo>
                  <a:pt x="11194" y="7071"/>
                </a:lnTo>
                <a:cubicBezTo>
                  <a:pt x="11186" y="6965"/>
                  <a:pt x="11170" y="6868"/>
                  <a:pt x="11148" y="6806"/>
                </a:cubicBezTo>
                <a:cubicBezTo>
                  <a:pt x="11126" y="6744"/>
                  <a:pt x="11102" y="6709"/>
                  <a:pt x="11078" y="6709"/>
                </a:cubicBezTo>
                <a:cubicBezTo>
                  <a:pt x="11060" y="6709"/>
                  <a:pt x="11046" y="6727"/>
                  <a:pt x="11028" y="6762"/>
                </a:cubicBezTo>
                <a:cubicBezTo>
                  <a:pt x="10982" y="6850"/>
                  <a:pt x="10954" y="7053"/>
                  <a:pt x="10954" y="7273"/>
                </a:cubicBezTo>
                <a:cubicBezTo>
                  <a:pt x="10954" y="7335"/>
                  <a:pt x="10958" y="7415"/>
                  <a:pt x="10964" y="7476"/>
                </a:cubicBezTo>
                <a:lnTo>
                  <a:pt x="11569" y="14582"/>
                </a:lnTo>
                <a:cubicBezTo>
                  <a:pt x="11571" y="14626"/>
                  <a:pt x="11579" y="14688"/>
                  <a:pt x="11589" y="14732"/>
                </a:cubicBezTo>
                <a:cubicBezTo>
                  <a:pt x="11597" y="14767"/>
                  <a:pt x="11607" y="14803"/>
                  <a:pt x="11617" y="14829"/>
                </a:cubicBezTo>
                <a:cubicBezTo>
                  <a:pt x="11621" y="14847"/>
                  <a:pt x="11621" y="14847"/>
                  <a:pt x="11629" y="14864"/>
                </a:cubicBezTo>
                <a:cubicBezTo>
                  <a:pt x="11631" y="14873"/>
                  <a:pt x="11639" y="14873"/>
                  <a:pt x="11647" y="14891"/>
                </a:cubicBezTo>
                <a:cubicBezTo>
                  <a:pt x="11658" y="14908"/>
                  <a:pt x="11672" y="14926"/>
                  <a:pt x="11690" y="14926"/>
                </a:cubicBezTo>
                <a:cubicBezTo>
                  <a:pt x="11714" y="14926"/>
                  <a:pt x="11736" y="14891"/>
                  <a:pt x="11756" y="14829"/>
                </a:cubicBezTo>
                <a:cubicBezTo>
                  <a:pt x="11774" y="14767"/>
                  <a:pt x="11792" y="14688"/>
                  <a:pt x="11802" y="14582"/>
                </a:cubicBezTo>
                <a:lnTo>
                  <a:pt x="12183" y="10580"/>
                </a:lnTo>
                <a:lnTo>
                  <a:pt x="12566" y="14565"/>
                </a:lnTo>
                <a:cubicBezTo>
                  <a:pt x="12572" y="14670"/>
                  <a:pt x="12590" y="14750"/>
                  <a:pt x="12608" y="14811"/>
                </a:cubicBezTo>
                <a:cubicBezTo>
                  <a:pt x="12626" y="14873"/>
                  <a:pt x="12646" y="14926"/>
                  <a:pt x="12672" y="14926"/>
                </a:cubicBezTo>
                <a:lnTo>
                  <a:pt x="12688" y="14926"/>
                </a:lnTo>
                <a:cubicBezTo>
                  <a:pt x="12702" y="14926"/>
                  <a:pt x="12720" y="14908"/>
                  <a:pt x="12732" y="14891"/>
                </a:cubicBezTo>
                <a:cubicBezTo>
                  <a:pt x="12747" y="14873"/>
                  <a:pt x="12757" y="14847"/>
                  <a:pt x="12763" y="14811"/>
                </a:cubicBezTo>
                <a:cubicBezTo>
                  <a:pt x="12785" y="14750"/>
                  <a:pt x="12799" y="14644"/>
                  <a:pt x="12809" y="14547"/>
                </a:cubicBezTo>
                <a:lnTo>
                  <a:pt x="13410" y="7476"/>
                </a:lnTo>
                <a:cubicBezTo>
                  <a:pt x="13416" y="7415"/>
                  <a:pt x="13420" y="7335"/>
                  <a:pt x="13420" y="7273"/>
                </a:cubicBezTo>
                <a:cubicBezTo>
                  <a:pt x="13410" y="7071"/>
                  <a:pt x="13382" y="6868"/>
                  <a:pt x="13336" y="67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349" name="Numéro de diapositive"/>
          <p:cNvSpPr txBox="1"/>
          <p:nvPr>
            <p:ph type="sldNum" sz="quarter" idx="2"/>
          </p:nvPr>
        </p:nvSpPr>
        <p:spPr>
          <a:xfrm>
            <a:off x="5892799" y="5988049"/>
            <a:ext cx="2844801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e du titre"/>
          <p:cNvSpPr txBox="1"/>
          <p:nvPr>
            <p:ph type="title"/>
          </p:nvPr>
        </p:nvSpPr>
        <p:spPr>
          <a:xfrm>
            <a:off x="305433" y="281200"/>
            <a:ext cx="11469600" cy="1269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sz="2600">
                <a:solidFill>
                  <a:srgbClr val="0F143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3" name="Texte niveau 1…"/>
          <p:cNvSpPr txBox="1"/>
          <p:nvPr>
            <p:ph type="body" idx="1"/>
          </p:nvPr>
        </p:nvSpPr>
        <p:spPr>
          <a:xfrm>
            <a:off x="838200" y="2124635"/>
            <a:ext cx="10515600" cy="4052328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</a:defRPr>
            </a:lvl1pPr>
            <a:lvl2pPr marL="914400" indent="-323850" defTabSz="914400">
              <a:lnSpc>
                <a:spcPct val="100000"/>
              </a:lnSpc>
              <a:buClrTx/>
              <a:buSzPts val="1600"/>
              <a:buFontTx/>
              <a:buChar char="■"/>
              <a:defRPr b="1" sz="1600">
                <a:solidFill>
                  <a:srgbClr val="0F143C"/>
                </a:solidFill>
              </a:defRPr>
            </a:lvl2pPr>
            <a:lvl3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</a:defRPr>
            </a:lvl3pPr>
            <a:lvl4pPr marL="1875064" indent="-370114" defTabSz="914400">
              <a:lnSpc>
                <a:spcPct val="100000"/>
              </a:lnSpc>
              <a:buClrTx/>
              <a:buSzPts val="1600"/>
              <a:buFontTx/>
              <a:buChar char="●"/>
              <a:defRPr b="1" sz="1600">
                <a:solidFill>
                  <a:srgbClr val="0F143C"/>
                </a:solidFill>
              </a:defRPr>
            </a:lvl4pPr>
            <a:lvl5pPr marL="2393950" indent="-431800" defTabSz="914400">
              <a:lnSpc>
                <a:spcPct val="100000"/>
              </a:lnSpc>
              <a:buClrTx/>
              <a:buSzPts val="1600"/>
              <a:buFontTx/>
              <a:buChar char="○"/>
              <a:defRPr b="1" sz="1600">
                <a:solidFill>
                  <a:srgbClr val="0F143C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4" name="Google Shape;34;p25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86C1F4">
              <a:alpha val="4941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5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8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38;p26"/>
          <p:cNvSpPr/>
          <p:nvPr/>
        </p:nvSpPr>
        <p:spPr>
          <a:xfrm>
            <a:off x="352799" y="352800"/>
            <a:ext cx="11486402" cy="3937500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" name="Texte niveau 1…"/>
          <p:cNvSpPr txBox="1"/>
          <p:nvPr>
            <p:ph type="body" sz="half" idx="1"/>
          </p:nvPr>
        </p:nvSpPr>
        <p:spPr>
          <a:xfrm>
            <a:off x="352867" y="4290400"/>
            <a:ext cx="11486400" cy="20535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  <a:lvl2pPr marL="935988" indent="-345438" defTabSz="914400">
              <a:lnSpc>
                <a:spcPct val="100000"/>
              </a:lnSpc>
              <a:buClrTx/>
              <a:buSzPts val="1600"/>
              <a:buFontTx/>
              <a:buChar char="■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2pPr>
            <a:lvl3pPr marL="1393188" indent="-345438" defTabSz="914400">
              <a:lnSpc>
                <a:spcPct val="100000"/>
              </a:lnSpc>
              <a:buClrTx/>
              <a:buSzPts val="1600"/>
              <a:buFontTx/>
              <a:buChar char="﹣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3pPr>
            <a:lvl4pPr marL="1850388" indent="-345438" defTabSz="914400">
              <a:lnSpc>
                <a:spcPct val="100000"/>
              </a:lnSpc>
              <a:buClrTx/>
              <a:buSzPts val="1600"/>
              <a:buFontTx/>
              <a:buChar char="●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4pPr>
            <a:lvl5pPr marL="2307588" indent="-345438" defTabSz="914400">
              <a:lnSpc>
                <a:spcPct val="100000"/>
              </a:lnSpc>
              <a:buClrTx/>
              <a:buSzPts val="1600"/>
              <a:buFontTx/>
              <a:buChar char="○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5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43;p27"/>
          <p:cNvSpPr/>
          <p:nvPr/>
        </p:nvSpPr>
        <p:spPr>
          <a:xfrm>
            <a:off x="352799" y="352799"/>
            <a:ext cx="5523303" cy="60765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4" name="Texte du titre"/>
          <p:cNvSpPr txBox="1"/>
          <p:nvPr>
            <p:ph type="title"/>
          </p:nvPr>
        </p:nvSpPr>
        <p:spPr>
          <a:xfrm>
            <a:off x="782866" y="2784998"/>
            <a:ext cx="4780803" cy="12120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40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65" name="Google Shape;46;p27" descr="Google Shape;46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48;p28"/>
          <p:cNvSpPr/>
          <p:nvPr/>
        </p:nvSpPr>
        <p:spPr>
          <a:xfrm>
            <a:off x="352799" y="352799"/>
            <a:ext cx="5523303" cy="60765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4" name="Texte du titre"/>
          <p:cNvSpPr txBox="1"/>
          <p:nvPr>
            <p:ph type="title"/>
          </p:nvPr>
        </p:nvSpPr>
        <p:spPr>
          <a:xfrm>
            <a:off x="782866" y="2784998"/>
            <a:ext cx="4780803" cy="12120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40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75" name="Google Shape;51;p28" descr="Google Shape;51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_1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53;p29"/>
          <p:cNvSpPr/>
          <p:nvPr/>
        </p:nvSpPr>
        <p:spPr>
          <a:xfrm>
            <a:off x="352799" y="352799"/>
            <a:ext cx="5523303" cy="60765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" name="Texte du titre"/>
          <p:cNvSpPr txBox="1"/>
          <p:nvPr>
            <p:ph type="title"/>
          </p:nvPr>
        </p:nvSpPr>
        <p:spPr>
          <a:xfrm>
            <a:off x="782866" y="2784998"/>
            <a:ext cx="4780803" cy="12120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40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85" name="Google Shape;56;p29" descr="Google Shape;56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FF006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4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58;p30"/>
          <p:cNvSpPr/>
          <p:nvPr/>
        </p:nvSpPr>
        <p:spPr>
          <a:xfrm>
            <a:off x="352866" y="352799"/>
            <a:ext cx="3828903" cy="6076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4" name="Google Shape;59;p30"/>
          <p:cNvSpPr/>
          <p:nvPr/>
        </p:nvSpPr>
        <p:spPr>
          <a:xfrm>
            <a:off x="4181633" y="352799"/>
            <a:ext cx="3828902" cy="60765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" name="Google Shape;60;p30"/>
          <p:cNvSpPr/>
          <p:nvPr/>
        </p:nvSpPr>
        <p:spPr>
          <a:xfrm>
            <a:off x="8010366" y="352799"/>
            <a:ext cx="3828902" cy="6076502"/>
          </a:xfrm>
          <a:prstGeom prst="rect">
            <a:avLst/>
          </a:prstGeom>
          <a:solidFill>
            <a:srgbClr val="0022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" name="Texte du titre"/>
          <p:cNvSpPr txBox="1"/>
          <p:nvPr>
            <p:ph type="title"/>
          </p:nvPr>
        </p:nvSpPr>
        <p:spPr>
          <a:xfrm>
            <a:off x="8111966" y="454399"/>
            <a:ext cx="3649501" cy="13467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97" name="Texte niveau 1…"/>
          <p:cNvSpPr txBox="1"/>
          <p:nvPr>
            <p:ph type="body" sz="quarter" idx="1"/>
          </p:nvPr>
        </p:nvSpPr>
        <p:spPr>
          <a:xfrm>
            <a:off x="352867" y="2543267"/>
            <a:ext cx="3828902" cy="38859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002244"/>
                </a:solidFill>
              </a:defRPr>
            </a:lvl1pPr>
            <a:lvl2pPr marL="935988" indent="-345438" defTabSz="914400">
              <a:lnSpc>
                <a:spcPct val="100000"/>
              </a:lnSpc>
              <a:buClrTx/>
              <a:buSzPts val="1600"/>
              <a:buFontTx/>
              <a:buChar char="■"/>
              <a:defRPr sz="1600">
                <a:solidFill>
                  <a:srgbClr val="002244"/>
                </a:solidFill>
              </a:defRPr>
            </a:lvl2pPr>
            <a:lvl3pPr marL="1393188" indent="-345438" defTabSz="914400">
              <a:lnSpc>
                <a:spcPct val="100000"/>
              </a:lnSpc>
              <a:buClrTx/>
              <a:buSzPts val="1600"/>
              <a:buFontTx/>
              <a:buChar char="﹣"/>
              <a:defRPr sz="1600">
                <a:solidFill>
                  <a:srgbClr val="002244"/>
                </a:solidFill>
              </a:defRPr>
            </a:lvl3pPr>
            <a:lvl4pPr marL="1850388" indent="-345438" defTabSz="914400">
              <a:lnSpc>
                <a:spcPct val="100000"/>
              </a:lnSpc>
              <a:buClrTx/>
              <a:buSzPts val="1600"/>
              <a:buFontTx/>
              <a:buChar char="●"/>
              <a:defRPr sz="1600">
                <a:solidFill>
                  <a:srgbClr val="002244"/>
                </a:solidFill>
              </a:defRPr>
            </a:lvl4pPr>
            <a:lvl5pPr marL="2307588" indent="-345438" defTabSz="914400">
              <a:lnSpc>
                <a:spcPct val="100000"/>
              </a:lnSpc>
              <a:buClrTx/>
              <a:buSzPts val="1600"/>
              <a:buFontTx/>
              <a:buChar char="○"/>
              <a:defRPr sz="1600">
                <a:solidFill>
                  <a:srgbClr val="002244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98" name="Google Shape;66;p30" descr="Google Shape;6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3" name="Google Shape;134;p14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4" name="Google Shape;135;p14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5" name="Texte du titre"/>
          <p:cNvSpPr txBox="1"/>
          <p:nvPr>
            <p:ph type="title"/>
          </p:nvPr>
        </p:nvSpPr>
        <p:spPr>
          <a:xfrm>
            <a:off x="609599" y="274637"/>
            <a:ext cx="109728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/>
          <a:lstStyle/>
          <a:p>
            <a:pPr/>
            <a:r>
              <a:t>Texte du titre</a:t>
            </a:r>
          </a:p>
        </p:txBody>
      </p:sp>
      <p:sp>
        <p:nvSpPr>
          <p:cNvPr id="6" name="Texte niveau 1…"/>
          <p:cNvSpPr txBox="1"/>
          <p:nvPr>
            <p:ph type="body" idx="1"/>
          </p:nvPr>
        </p:nvSpPr>
        <p:spPr>
          <a:xfrm>
            <a:off x="609599" y="1600199"/>
            <a:ext cx="10972801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" name="Numéro de diapositive"/>
          <p:cNvSpPr txBox="1"/>
          <p:nvPr>
            <p:ph type="sldNum" sz="quarter" idx="2"/>
          </p:nvPr>
        </p:nvSpPr>
        <p:spPr>
          <a:xfrm>
            <a:off x="11477400" y="648540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xmlns:p14="http://schemas.microsoft.com/office/powerpoint/2010/main" spd="med" advClick="1"/>
  <p:txStyles>
    <p:titleStyle>
      <a:lvl1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571500" marR="0" indent="-457200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1pPr>
      <a:lvl2pPr marL="1028700" marR="0" indent="-457200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2pPr>
      <a:lvl3pPr marL="15983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3pPr>
      <a:lvl4pPr marL="20555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4pPr>
      <a:lvl5pPr marL="25127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5pPr>
      <a:lvl6pPr marL="29699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6pPr>
      <a:lvl7pPr marL="34271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7pPr>
      <a:lvl8pPr marL="38843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8pPr>
      <a:lvl9pPr marL="43415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152;p1"/>
          <p:cNvSpPr txBox="1"/>
          <p:nvPr/>
        </p:nvSpPr>
        <p:spPr>
          <a:xfrm>
            <a:off x="4921617" y="3883854"/>
            <a:ext cx="7280042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212449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ETL 3 : 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Real Time interaction</a:t>
            </a:r>
          </a:p>
        </p:txBody>
      </p:sp>
      <p:sp>
        <p:nvSpPr>
          <p:cNvPr id="359" name="Google Shape;153;p1"/>
          <p:cNvSpPr txBox="1"/>
          <p:nvPr/>
        </p:nvSpPr>
        <p:spPr>
          <a:xfrm>
            <a:off x="4921617" y="5685563"/>
            <a:ext cx="728004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4876"/>
              </a:lnSpc>
              <a:defRPr sz="1600">
                <a:solidFill>
                  <a:srgbClr val="212449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Laura Belmond - Solution Engineer</a:t>
            </a:r>
          </a:p>
        </p:txBody>
      </p:sp>
      <p:pic>
        <p:nvPicPr>
          <p:cNvPr id="360" name="Google Shape;154;p1" descr="Google Shape;154;p1"/>
          <p:cNvPicPr>
            <a:picLocks noChangeAspect="1"/>
          </p:cNvPicPr>
          <p:nvPr/>
        </p:nvPicPr>
        <p:blipFill>
          <a:blip r:embed="rId2">
            <a:extLst/>
          </a:blip>
          <a:srcRect l="15278" t="8592" r="15277" b="8589"/>
          <a:stretch>
            <a:fillRect/>
          </a:stretch>
        </p:blipFill>
        <p:spPr>
          <a:xfrm>
            <a:off x="-1" y="1714"/>
            <a:ext cx="4599428" cy="6856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oogle Shape;166;g27b40488555_0_27" descr="Google Shape;166;g27b40488555_0_27"/>
          <p:cNvPicPr>
            <a:picLocks noChangeAspect="1"/>
          </p:cNvPicPr>
          <p:nvPr/>
        </p:nvPicPr>
        <p:blipFill>
          <a:blip r:embed="rId3">
            <a:extLst/>
          </a:blip>
          <a:srcRect l="53657" t="14639" r="15684" b="14639"/>
          <a:stretch>
            <a:fillRect/>
          </a:stretch>
        </p:blipFill>
        <p:spPr>
          <a:xfrm>
            <a:off x="0" y="1712"/>
            <a:ext cx="4599426" cy="6856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Google Shape;101;p1" descr="Google Shape;101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5306" y="1980807"/>
            <a:ext cx="6680280" cy="782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Capture d’écran 2025-08-31 à 09.19.46.png" descr="Capture d’écran 2025-08-31 à 09.19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78339" y="-55542"/>
            <a:ext cx="5141983" cy="6969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vidéo-collée.png" descr="vidéo-collé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2227672" y="-122910"/>
            <a:ext cx="7103821" cy="710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vidéo-collée.png" descr="vidéo-collé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194320">
            <a:off x="-1321010" y="708662"/>
            <a:ext cx="7445291" cy="4977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1" name="Data streaming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Data streaming</a:t>
            </a:r>
          </a:p>
        </p:txBody>
      </p:sp>
      <p:sp>
        <p:nvSpPr>
          <p:cNvPr id="422" name="What is Data Streaming?…"/>
          <p:cNvSpPr txBox="1"/>
          <p:nvPr/>
        </p:nvSpPr>
        <p:spPr>
          <a:xfrm>
            <a:off x="181194" y="2404254"/>
            <a:ext cx="11829612" cy="13302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What is Data Streaming?</a:t>
            </a:r>
          </a:p>
          <a:p>
            <a:pPr/>
            <a:r>
              <a:rPr b="1"/>
              <a:t>Definition:</a:t>
            </a:r>
            <a:r>
              <a:t> Data streaming is the process of transmitting continuous flows of data records (events) from sources to destinations without storing them indefinitely in intermediate databases.</a:t>
            </a:r>
          </a:p>
          <a:p>
            <a:pPr/>
            <a:r>
              <a:rPr b="1"/>
              <a:t>Data as Events:</a:t>
            </a:r>
            <a:r>
              <a:t> In streaming, data is seen as a sequence of discrete, time-stamped </a:t>
            </a:r>
            <a:r>
              <a:rPr b="1"/>
              <a:t>events</a:t>
            </a:r>
            <a:r>
              <a:t> (remember the camera example).</a:t>
            </a:r>
          </a:p>
          <a:p>
            <a:pPr/>
            <a:r>
              <a:rPr b="1"/>
              <a:t>Contrast with Batch:</a:t>
            </a:r>
            <a:r>
              <a:t> Batch moves files; Streaming moves a continuous sequence of records.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27968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5" name="Operational Agility: Allows businesses to react to events instantly (stopping a fraudulent transaction)."/>
          <p:cNvSpPr txBox="1"/>
          <p:nvPr/>
        </p:nvSpPr>
        <p:spPr>
          <a:xfrm>
            <a:off x="220362" y="2584495"/>
            <a:ext cx="8167089" cy="7206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rPr b="1"/>
              <a:t>Operational Agility:</a:t>
            </a:r>
            <a:r>
              <a:t> Allows businesses to react to events instantly (stopping a fraudulent transaction).</a:t>
            </a:r>
          </a:p>
        </p:txBody>
      </p:sp>
      <p:sp>
        <p:nvSpPr>
          <p:cNvPr id="426" name="Why Real time matter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Why Real time matter</a:t>
            </a:r>
          </a:p>
        </p:txBody>
      </p:sp>
      <p:sp>
        <p:nvSpPr>
          <p:cNvPr id="427" name="Enhanced Customer Experience: Enabling instant personalization (recommending a product immediately after a click)."/>
          <p:cNvSpPr txBox="1"/>
          <p:nvPr/>
        </p:nvSpPr>
        <p:spPr>
          <a:xfrm>
            <a:off x="539032" y="3429613"/>
            <a:ext cx="9606418" cy="7206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rPr b="1"/>
              <a:t>Enhanced Customer Experience:</a:t>
            </a:r>
            <a:r>
              <a:t> Enabling instant personalization (recommending a product immediately after a click).</a:t>
            </a:r>
          </a:p>
        </p:txBody>
      </p:sp>
      <p:sp>
        <p:nvSpPr>
          <p:cNvPr id="428" name="IoT &amp; Sensors: Essential for handling the massive velocity and volume of data generated by connected devices and manufacturing sensors"/>
          <p:cNvSpPr txBox="1"/>
          <p:nvPr/>
        </p:nvSpPr>
        <p:spPr>
          <a:xfrm>
            <a:off x="938137" y="4274731"/>
            <a:ext cx="11139335" cy="7206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rPr b="1"/>
              <a:t>IoT &amp; Sensors:</a:t>
            </a:r>
            <a:r>
              <a:t> Essential for handling the massive velocity and volume of data generated by connected devices and manufacturing sensors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1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rPr>
              <a:t>Story time : Apache</a:t>
            </a:r>
          </a:p>
        </p:txBody>
      </p:sp>
      <p:sp>
        <p:nvSpPr>
          <p:cNvPr id="432" name="The Apache Software Foundation (ASF) is a non-profit organization that supports open-source software projects.…"/>
          <p:cNvSpPr txBox="1"/>
          <p:nvPr/>
        </p:nvSpPr>
        <p:spPr>
          <a:xfrm>
            <a:off x="811457" y="2378505"/>
            <a:ext cx="9486177" cy="9238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The Apache Software Foundation (ASF) is a non-profit organization that supports open-source software projects.</a:t>
            </a:r>
          </a:p>
          <a:p>
            <a:pPr/>
            <a:r>
              <a:t>When a tool is "Apache," it implies it is mature, community-driven, open-source, and not owned by a single corporation.</a:t>
            </a:r>
          </a:p>
        </p:txBody>
      </p:sp>
      <p:sp>
        <p:nvSpPr>
          <p:cNvPr id="433" name="a 'patchy' server"/>
          <p:cNvSpPr txBox="1"/>
          <p:nvPr/>
        </p:nvSpPr>
        <p:spPr>
          <a:xfrm>
            <a:off x="9786420" y="5076134"/>
            <a:ext cx="1412946" cy="3142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 '</a:t>
            </a:r>
            <a:r>
              <a:t>patchy</a:t>
            </a:r>
            <a:r>
              <a:t>' </a:t>
            </a:r>
            <a:r>
              <a:t>server</a:t>
            </a:r>
          </a:p>
        </p:txBody>
      </p:sp>
      <p:pic>
        <p:nvPicPr>
          <p:cNvPr id="434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71626" y="3723849"/>
            <a:ext cx="3327744" cy="1271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7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rPr>
              <a:t>Definition </a:t>
            </a:r>
          </a:p>
        </p:txBody>
      </p:sp>
      <p:sp>
        <p:nvSpPr>
          <p:cNvPr id="438" name="Producers…"/>
          <p:cNvSpPr txBox="1"/>
          <p:nvPr/>
        </p:nvSpPr>
        <p:spPr>
          <a:xfrm>
            <a:off x="579834" y="1644264"/>
            <a:ext cx="10872663" cy="11270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Producers</a:t>
            </a:r>
          </a:p>
          <a:p>
            <a:pPr/>
            <a:r>
              <a:rPr b="1"/>
              <a:t>Definition:</a:t>
            </a:r>
            <a:r>
              <a:t> Applications that publish (write) events to a Kafka Topic.</a:t>
            </a:r>
          </a:p>
          <a:p>
            <a:pPr/>
            <a:r>
              <a:rPr b="1"/>
              <a:t>Key Function:</a:t>
            </a:r>
            <a:r>
              <a:t> Producers automatically decide which Partition to write to, usually based on the message key (ensuring all events for one user go to the same partition).</a:t>
            </a:r>
          </a:p>
        </p:txBody>
      </p:sp>
      <p:sp>
        <p:nvSpPr>
          <p:cNvPr id="439" name="Consumers…"/>
          <p:cNvSpPr txBox="1"/>
          <p:nvPr/>
        </p:nvSpPr>
        <p:spPr>
          <a:xfrm>
            <a:off x="526932" y="2981800"/>
            <a:ext cx="10978468" cy="9238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Consumers</a:t>
            </a:r>
          </a:p>
          <a:p>
            <a:pPr/>
            <a:r>
              <a:rPr b="1"/>
              <a:t>Definition:</a:t>
            </a:r>
            <a:r>
              <a:t> Applications that subscribe to (read) events from a Kafka Topic.</a:t>
            </a:r>
          </a:p>
          <a:p>
            <a:pPr/>
            <a:r>
              <a:rPr b="1"/>
              <a:t>Consumer Groups:</a:t>
            </a:r>
            <a:r>
              <a:t> Consumers typically operate within a </a:t>
            </a:r>
            <a:r>
              <a:rPr b="1"/>
              <a:t>Consumer Group</a:t>
            </a:r>
            <a:r>
              <a:t> to enable parallel reading.</a:t>
            </a:r>
          </a:p>
        </p:txBody>
      </p:sp>
      <p:pic>
        <p:nvPicPr>
          <p:cNvPr id="440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2941" y="4193498"/>
            <a:ext cx="3090955" cy="2186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3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rPr>
              <a:t>Events</a:t>
            </a:r>
          </a:p>
        </p:txBody>
      </p:sp>
      <p:sp>
        <p:nvSpPr>
          <p:cNvPr id="444" name="Definition: An Event represents a historical fact or state change that happened at a specific point in time.…"/>
          <p:cNvSpPr txBox="1"/>
          <p:nvPr/>
        </p:nvSpPr>
        <p:spPr>
          <a:xfrm>
            <a:off x="843406" y="1997157"/>
            <a:ext cx="8401406" cy="1545055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rPr b="1"/>
              <a:t>Definition:</a:t>
            </a:r>
            <a:r>
              <a:t> An Event represents a historical fact or state change that happened at a specific point in time.</a:t>
            </a:r>
          </a:p>
          <a:p>
            <a:pPr/>
            <a:r>
              <a:rPr b="1"/>
              <a:t>Structure:</a:t>
            </a:r>
            <a:r>
              <a:t> Typically structured data composed of three parts:</a:t>
            </a:r>
          </a:p>
          <a:p>
            <a:pPr lvl="1"/>
            <a:r>
              <a:rPr b="1"/>
              <a:t>Key (Optional):</a:t>
            </a:r>
            <a:r>
              <a:t> Used for partitioning (e.g., </a:t>
            </a:r>
            <a:r>
              <a:rPr sz="1300">
                <a:latin typeface="Courier"/>
                <a:ea typeface="Courier"/>
                <a:cs typeface="Courier"/>
                <a:sym typeface="Courier"/>
              </a:rPr>
              <a:t>user_id</a:t>
            </a:r>
            <a:r>
              <a:t>).</a:t>
            </a:r>
          </a:p>
          <a:p>
            <a:pPr lvl="1"/>
            <a:r>
              <a:rPr b="1"/>
              <a:t>Value (Payload):</a:t>
            </a:r>
            <a:r>
              <a:t> The actual data (e.g., </a:t>
            </a:r>
            <a:r>
              <a:rPr sz="1300">
                <a:latin typeface="Courier"/>
                <a:ea typeface="Courier"/>
                <a:cs typeface="Courier"/>
                <a:sym typeface="Courier"/>
              </a:rPr>
              <a:t>{"action": "click"}</a:t>
            </a:r>
            <a:r>
              <a:t>).</a:t>
            </a:r>
          </a:p>
          <a:p>
            <a:pPr lvl="1"/>
            <a:r>
              <a:rPr b="1"/>
              <a:t>Timestamp:</a:t>
            </a:r>
            <a:r>
              <a:t> The time the event occurred.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152;p1"/>
          <p:cNvSpPr txBox="1"/>
          <p:nvPr/>
        </p:nvSpPr>
        <p:spPr>
          <a:xfrm>
            <a:off x="1200933" y="159673"/>
            <a:ext cx="6216050" cy="118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Topics</a:t>
            </a:r>
          </a:p>
        </p:txBody>
      </p:sp>
      <p:sp>
        <p:nvSpPr>
          <p:cNvPr id="447" name="Definition: Topics are categories or feeds to which records (events) are published.…"/>
          <p:cNvSpPr txBox="1"/>
          <p:nvPr/>
        </p:nvSpPr>
        <p:spPr>
          <a:xfrm>
            <a:off x="826027" y="2638078"/>
            <a:ext cx="10035290" cy="11270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rPr b="1"/>
              <a:t>Definition:</a:t>
            </a:r>
            <a:r>
              <a:t> Topics are categories or feeds to which records (events) are published.</a:t>
            </a:r>
          </a:p>
          <a:p>
            <a:pPr/>
            <a:r>
              <a:rPr b="1"/>
              <a:t>Analogy:</a:t>
            </a:r>
            <a:r>
              <a:t> Think of a Topic as a folder in a file system, or a table in a database, where messages of a similar type are grouped.</a:t>
            </a:r>
          </a:p>
          <a:p>
            <a:pPr/>
            <a:r>
              <a:rPr b="1"/>
              <a:t>Consumer Subscription:</a:t>
            </a:r>
            <a:r>
              <a:t> Consumers subscribe to one or more Topics to receive data streams.</a:t>
            </a:r>
          </a:p>
        </p:txBody>
      </p:sp>
      <p:sp>
        <p:nvSpPr>
          <p:cNvPr id="448" name="Pile de livres"/>
          <p:cNvSpPr/>
          <p:nvPr/>
        </p:nvSpPr>
        <p:spPr>
          <a:xfrm>
            <a:off x="9525405" y="1380743"/>
            <a:ext cx="1329271" cy="12045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152;p1"/>
          <p:cNvSpPr txBox="1"/>
          <p:nvPr/>
        </p:nvSpPr>
        <p:spPr>
          <a:xfrm>
            <a:off x="1085064" y="279038"/>
            <a:ext cx="6216050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Partitions</a:t>
            </a:r>
          </a:p>
        </p:txBody>
      </p:sp>
      <p:sp>
        <p:nvSpPr>
          <p:cNvPr id="451" name="Definition: A Topic is divided into multiple Partitions.…"/>
          <p:cNvSpPr txBox="1"/>
          <p:nvPr/>
        </p:nvSpPr>
        <p:spPr>
          <a:xfrm>
            <a:off x="456098" y="2621106"/>
            <a:ext cx="11279804" cy="9238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Definition:</a:t>
            </a:r>
            <a:r>
              <a:t> A Topic is divided into multiple </a:t>
            </a:r>
            <a:r>
              <a:rPr b="1"/>
              <a:t>Partitions</a:t>
            </a:r>
            <a:r>
              <a:t>.</a:t>
            </a:r>
          </a:p>
          <a:p>
            <a:pPr/>
            <a:r>
              <a:rPr b="1"/>
              <a:t>Why Partition?</a:t>
            </a:r>
            <a:r>
              <a:t> This is the key to Kafka's scalability and parallelism.</a:t>
            </a:r>
          </a:p>
          <a:p>
            <a:pPr/>
            <a:r>
              <a:rPr b="1"/>
              <a:t>Mechanism:</a:t>
            </a:r>
            <a:r>
              <a:t> Partitions are spread across different broker servers, allowing multiple consumers to read data from the same topic concurrently.</a:t>
            </a:r>
          </a:p>
        </p:txBody>
      </p:sp>
      <p:sp>
        <p:nvSpPr>
          <p:cNvPr id="452" name="Livre ouvert"/>
          <p:cNvSpPr/>
          <p:nvPr/>
        </p:nvSpPr>
        <p:spPr>
          <a:xfrm>
            <a:off x="10607994" y="1392309"/>
            <a:ext cx="1316941" cy="1219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152;p1"/>
          <p:cNvSpPr txBox="1"/>
          <p:nvPr/>
        </p:nvSpPr>
        <p:spPr>
          <a:xfrm>
            <a:off x="1085064" y="279038"/>
            <a:ext cx="6216050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Analogy </a:t>
            </a:r>
          </a:p>
        </p:txBody>
      </p:sp>
      <p:pic>
        <p:nvPicPr>
          <p:cNvPr id="455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8736" y="1670838"/>
            <a:ext cx="7814528" cy="4395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152;p1"/>
          <p:cNvSpPr txBox="1"/>
          <p:nvPr/>
        </p:nvSpPr>
        <p:spPr>
          <a:xfrm>
            <a:off x="982069" y="159673"/>
            <a:ext cx="6216050" cy="118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Other definitions</a:t>
            </a:r>
          </a:p>
        </p:txBody>
      </p:sp>
      <p:sp>
        <p:nvSpPr>
          <p:cNvPr id="458" name="Brokers (Cluster -&gt; bunch of brokers)…"/>
          <p:cNvSpPr txBox="1"/>
          <p:nvPr/>
        </p:nvSpPr>
        <p:spPr>
          <a:xfrm>
            <a:off x="591821" y="1754541"/>
            <a:ext cx="11795302" cy="45814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</a:p>
          <a:p>
            <a:pPr/>
            <a:r>
              <a:rPr u="sng">
                <a:solidFill>
                  <a:srgbClr val="011993"/>
                </a:solidFill>
              </a:rPr>
              <a:t>Brokers</a:t>
            </a:r>
            <a:r>
              <a:t> (Cluster -&gt; bunch of brokers)</a:t>
            </a:r>
          </a:p>
          <a:p>
            <a:pPr/>
            <a:r>
              <a:rPr b="1"/>
              <a:t>Definition:</a:t>
            </a:r>
            <a:r>
              <a:t> The Kafka server(s) that run the Kafka service. A Kafka cluster consists of multiple brokers.</a:t>
            </a:r>
          </a:p>
          <a:p>
            <a:pPr/>
            <a:r>
              <a:rPr b="1"/>
              <a:t>Role:</a:t>
            </a:r>
            <a:r>
              <a:t> Brokers receive messages from Producers, store them on disk, and serve them to Consumers.</a:t>
            </a:r>
          </a:p>
          <a:p>
            <a:pPr/>
            <a:r>
              <a:rPr b="1"/>
              <a:t>Replication Factor:</a:t>
            </a:r>
            <a:r>
              <a:t> Data is replicated across multiple brokers to ensure fault tolerance. If one broker fails, data remains accessible.</a:t>
            </a:r>
          </a:p>
          <a:p>
            <a:pPr>
              <a:defRPr u="sng">
                <a:solidFill>
                  <a:srgbClr val="011993"/>
                </a:solidFill>
              </a:defRPr>
            </a:pPr>
            <a:r>
              <a:t>Offset</a:t>
            </a:r>
          </a:p>
          <a:p>
            <a:pPr/>
            <a:r>
              <a:rPr b="1"/>
              <a:t>Definition:</a:t>
            </a:r>
            <a:r>
              <a:t> A unique, sequential ID given to each event within a Partition.</a:t>
            </a:r>
          </a:p>
          <a:p>
            <a:pPr/>
            <a:r>
              <a:rPr b="1"/>
              <a:t>Role:</a:t>
            </a:r>
            <a:r>
              <a:t> The Offset is the pointer that tells a Consumer exactly which message was last read.</a:t>
            </a:r>
          </a:p>
          <a:p>
            <a:pPr/>
            <a:r>
              <a:rPr b="1"/>
              <a:t>Control:</a:t>
            </a:r>
            <a:r>
              <a:t> Consumers explicitly manage their offsets, offering flexible consumption patterns (e.g., reading the newest data, or re-reading historical data).</a:t>
            </a:r>
          </a:p>
          <a:p>
            <a:pPr>
              <a:defRPr u="sng">
                <a:solidFill>
                  <a:srgbClr val="011993"/>
                </a:solidFill>
              </a:defRPr>
            </a:pPr>
            <a:r>
              <a:t>Kafka Connect</a:t>
            </a:r>
          </a:p>
          <a:p>
            <a:pPr/>
            <a:r>
              <a:rPr b="1"/>
              <a:t>Definition:</a:t>
            </a:r>
            <a:r>
              <a:t> A framework for connecting Kafka with external systems (databases, file systems, APIs) for easy data integration.</a:t>
            </a:r>
          </a:p>
          <a:p>
            <a:pPr/>
            <a:r>
              <a:rPr b="1"/>
              <a:t>Connectors:</a:t>
            </a:r>
            <a:r>
              <a:t> Used to automatically import data from sources (Source Connectors) or export data to sinks (Sink Connectors).</a:t>
            </a:r>
          </a:p>
          <a:p>
            <a:pPr>
              <a:defRPr u="sng">
                <a:solidFill>
                  <a:srgbClr val="011993"/>
                </a:solidFill>
              </a:defRPr>
            </a:pPr>
            <a:r>
              <a:t>Kafka Streams</a:t>
            </a:r>
          </a:p>
          <a:p>
            <a:pPr/>
            <a:r>
              <a:rPr b="1"/>
              <a:t>Definition:</a:t>
            </a:r>
            <a:r>
              <a:t> A client library for building applications and microservices that process and analyze data stored in Kafka in a stateful and distributed manner.</a:t>
            </a:r>
          </a:p>
          <a:p>
            <a:pPr/>
            <a:r>
              <a:rPr b="1"/>
              <a:t>Function:</a:t>
            </a:r>
            <a:r>
              <a:t> Enables complex transformations and joins directly on the stream (Stream Processing).</a:t>
            </a:r>
          </a:p>
          <a:p>
            <a:pPr/>
            <a:r>
              <a:rPr u="sng">
                <a:solidFill>
                  <a:srgbClr val="011993"/>
                </a:solidFill>
              </a:rPr>
              <a:t>Zookeeper / KRaft </a:t>
            </a:r>
            <a:r>
              <a:t>(depend of kafka version)</a:t>
            </a:r>
          </a:p>
          <a:p>
            <a:pPr/>
            <a:r>
              <a:rPr b="1"/>
              <a:t>Historical Role (Zookeeper):</a:t>
            </a:r>
            <a:r>
              <a:t> Traditionally managed the Kafka cluster state, configuration, and coordination of brokers.</a:t>
            </a:r>
          </a:p>
          <a:p>
            <a:pPr/>
            <a:r>
              <a:rPr b="1"/>
              <a:t>Modern Shift (KRaft):</a:t>
            </a:r>
            <a:r>
              <a:t> Kafka is transitioning away from Zookeeper to </a:t>
            </a:r>
            <a:r>
              <a:rPr b="1"/>
              <a:t>KRaft (Kafka Raft)</a:t>
            </a:r>
            <a:r>
              <a:t>, an internal protocol for metadata management, simplifying deployment and improving scalability.</a:t>
            </a:r>
          </a:p>
        </p:txBody>
      </p:sp>
      <p:sp>
        <p:nvSpPr>
          <p:cNvPr id="459" name="Kafka's Core Philosophy : The Commit Log…"/>
          <p:cNvSpPr txBox="1"/>
          <p:nvPr/>
        </p:nvSpPr>
        <p:spPr>
          <a:xfrm>
            <a:off x="5992710" y="235994"/>
            <a:ext cx="5996613" cy="19398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</a:p>
          <a:p>
            <a:pPr/>
            <a:r>
              <a:t>Kafka's Core Philosophy : </a:t>
            </a:r>
            <a:r>
              <a:rPr u="sng">
                <a:solidFill>
                  <a:srgbClr val="011993"/>
                </a:solidFill>
              </a:rPr>
              <a:t>The Commit Log</a:t>
            </a:r>
          </a:p>
          <a:p>
            <a:pPr/>
            <a:r>
              <a:rPr b="1"/>
              <a:t>Concept:</a:t>
            </a:r>
            <a:r>
              <a:t> Kafka is fundamentally a distributed </a:t>
            </a:r>
            <a:r>
              <a:rPr b="1"/>
              <a:t>commit log</a:t>
            </a:r>
            <a:r>
              <a:t> (or transaction log).</a:t>
            </a:r>
          </a:p>
          <a:p>
            <a:pPr/>
            <a:r>
              <a:rPr b="1"/>
              <a:t>How it Works:</a:t>
            </a:r>
            <a:r>
              <a:t> All events are appended to the log in the order they arrive. Once written, events are immutable and cannot be changed.</a:t>
            </a:r>
          </a:p>
          <a:p>
            <a:pPr/>
            <a:r>
              <a:rPr b="1"/>
              <a:t>Durability:</a:t>
            </a:r>
            <a:r>
              <a:t> Data persists on disk for a configurable period, allowing consumers to catch up even if they go offline.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Capture d’écran 2025-09-28 à 14.13.24.png" descr="Capture d’écran 2025-09-28 à 14.13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1665" y="952481"/>
            <a:ext cx="7259183" cy="5133279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https://softwaremill.com/kafka-visualisation/"/>
          <p:cNvSpPr txBox="1"/>
          <p:nvPr/>
        </p:nvSpPr>
        <p:spPr>
          <a:xfrm>
            <a:off x="439654" y="4651280"/>
            <a:ext cx="3513159" cy="28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https://softwaremill.com/kafka-visualisation/</a:t>
            </a:r>
          </a:p>
        </p:txBody>
      </p:sp>
      <p:sp>
        <p:nvSpPr>
          <p:cNvPr id="463" name="Google Shape;152;p1"/>
          <p:cNvSpPr txBox="1"/>
          <p:nvPr/>
        </p:nvSpPr>
        <p:spPr>
          <a:xfrm>
            <a:off x="982069" y="69553"/>
            <a:ext cx="6216050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The 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8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69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70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371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 : a lot of code today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What is kafka ?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How to integrate it </a:t>
            </a:r>
            <a:r>
              <a:t>	?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152;p1"/>
          <p:cNvSpPr txBox="1"/>
          <p:nvPr/>
        </p:nvSpPr>
        <p:spPr>
          <a:xfrm>
            <a:off x="1278005" y="-42821"/>
            <a:ext cx="9532047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Kafka and other solution : messagerie system</a:t>
            </a:r>
          </a:p>
        </p:txBody>
      </p:sp>
      <p:sp>
        <p:nvSpPr>
          <p:cNvPr id="466" name="Texte"/>
          <p:cNvSpPr txBox="1"/>
          <p:nvPr/>
        </p:nvSpPr>
        <p:spPr>
          <a:xfrm>
            <a:off x="1476581" y="1059180"/>
            <a:ext cx="758534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457200">
              <a:defRPr b="1" sz="1000">
                <a:solidFill>
                  <a:srgbClr val="5B5B5B"/>
                </a:solidFill>
              </a:defRPr>
            </a:pPr>
            <a:endParaRPr b="0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467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2435" y="2924293"/>
            <a:ext cx="5286082" cy="19709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468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2301" y="5303131"/>
            <a:ext cx="1566350" cy="1044233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152;p1"/>
          <p:cNvSpPr txBox="1"/>
          <p:nvPr/>
        </p:nvSpPr>
        <p:spPr>
          <a:xfrm>
            <a:off x="1278005" y="-42821"/>
            <a:ext cx="9532047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Kafka vs other solutions : Cloud-Native Alternatives</a:t>
            </a:r>
          </a:p>
        </p:txBody>
      </p:sp>
      <p:sp>
        <p:nvSpPr>
          <p:cNvPr id="471" name="Texte"/>
          <p:cNvSpPr txBox="1"/>
          <p:nvPr/>
        </p:nvSpPr>
        <p:spPr>
          <a:xfrm>
            <a:off x="1476581" y="1059180"/>
            <a:ext cx="758534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457200">
              <a:defRPr b="1" sz="1000">
                <a:solidFill>
                  <a:srgbClr val="5B5B5B"/>
                </a:solidFill>
              </a:defRPr>
            </a:pPr>
            <a:endParaRPr b="0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72" name="Amazon Kinesis"/>
          <p:cNvSpPr txBox="1"/>
          <p:nvPr/>
        </p:nvSpPr>
        <p:spPr>
          <a:xfrm>
            <a:off x="1405475" y="2248461"/>
            <a:ext cx="1404351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Amazon Kinesis</a:t>
            </a:r>
          </a:p>
        </p:txBody>
      </p:sp>
      <p:sp>
        <p:nvSpPr>
          <p:cNvPr id="473" name="Azure Event Hubs"/>
          <p:cNvSpPr txBox="1"/>
          <p:nvPr/>
        </p:nvSpPr>
        <p:spPr>
          <a:xfrm>
            <a:off x="1377185" y="2729772"/>
            <a:ext cx="1562531" cy="3142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Azure Event Hubs</a:t>
            </a:r>
          </a:p>
        </p:txBody>
      </p:sp>
      <p:sp>
        <p:nvSpPr>
          <p:cNvPr id="474" name="Google Cloud Pub/Sub"/>
          <p:cNvSpPr txBox="1"/>
          <p:nvPr/>
        </p:nvSpPr>
        <p:spPr>
          <a:xfrm>
            <a:off x="1356971" y="3207391"/>
            <a:ext cx="1948343" cy="3142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Google Cloud Pub/Sub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152;p1"/>
          <p:cNvSpPr txBox="1"/>
          <p:nvPr/>
        </p:nvSpPr>
        <p:spPr>
          <a:xfrm>
            <a:off x="1278005" y="-42821"/>
            <a:ext cx="9532047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Kafka &amp; other solutions: analytics </a:t>
            </a:r>
          </a:p>
        </p:txBody>
      </p:sp>
      <p:sp>
        <p:nvSpPr>
          <p:cNvPr id="477" name="Texte"/>
          <p:cNvSpPr txBox="1"/>
          <p:nvPr/>
        </p:nvSpPr>
        <p:spPr>
          <a:xfrm>
            <a:off x="1476581" y="1059180"/>
            <a:ext cx="758534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457200">
              <a:defRPr b="1" sz="1000">
                <a:solidFill>
                  <a:srgbClr val="5B5B5B"/>
                </a:solidFill>
              </a:defRPr>
            </a:pPr>
            <a:endParaRPr b="0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478" name="Apache Flink"/>
          <p:cNvSpPr txBox="1"/>
          <p:nvPr/>
        </p:nvSpPr>
        <p:spPr>
          <a:xfrm>
            <a:off x="945008" y="2144940"/>
            <a:ext cx="1157358" cy="314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Apache Flink</a:t>
            </a:r>
          </a:p>
        </p:txBody>
      </p:sp>
      <p:sp>
        <p:nvSpPr>
          <p:cNvPr id="479" name="Apache Spark Streaming"/>
          <p:cNvSpPr txBox="1"/>
          <p:nvPr/>
        </p:nvSpPr>
        <p:spPr>
          <a:xfrm>
            <a:off x="941758" y="2647040"/>
            <a:ext cx="2106175" cy="3142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Apache Spark Streaming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152;p1"/>
          <p:cNvSpPr txBox="1"/>
          <p:nvPr/>
        </p:nvSpPr>
        <p:spPr>
          <a:xfrm>
            <a:off x="957070" y="-248636"/>
            <a:ext cx="9532048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Confluent  </a:t>
            </a:r>
          </a:p>
        </p:txBody>
      </p:sp>
      <p:sp>
        <p:nvSpPr>
          <p:cNvPr id="482" name="Texte"/>
          <p:cNvSpPr txBox="1"/>
          <p:nvPr/>
        </p:nvSpPr>
        <p:spPr>
          <a:xfrm>
            <a:off x="1476581" y="1059180"/>
            <a:ext cx="7585340" cy="4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 defTabSz="457200">
              <a:defRPr b="1" sz="1000">
                <a:solidFill>
                  <a:srgbClr val="5B5B5B"/>
                </a:solidFill>
              </a:defRPr>
            </a:pPr>
            <a:endParaRPr b="0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483" name="Capture d’écran 2025-10-01 à 12.02.23.png" descr="Capture d’écran 2025-10-01 à 12.0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5969" y="1137920"/>
            <a:ext cx="7759247" cy="5168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86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87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88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489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 : a lot of code today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What is kafka ?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011993"/>
                </a:solidFill>
              </a:rPr>
              <a:t>How to integrate it 	?</a:t>
            </a:r>
            <a:r>
              <a:t>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Kafka use cases</a:t>
            </a:r>
          </a:p>
        </p:txBody>
      </p:sp>
      <p:sp>
        <p:nvSpPr>
          <p:cNvPr id="492" name="Use Case: Real-Time Analytics &amp; Dashboards…"/>
          <p:cNvSpPr txBox="1"/>
          <p:nvPr/>
        </p:nvSpPr>
        <p:spPr>
          <a:xfrm>
            <a:off x="187835" y="1552187"/>
            <a:ext cx="11816330" cy="4378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u="sng"/>
            </a:pPr>
            <a:r>
              <a:t>Use Case: Real-Time Analytics &amp; Dashboards</a:t>
            </a:r>
          </a:p>
          <a:p>
            <a:pPr/>
            <a:r>
              <a:rPr b="1"/>
              <a:t>Scenario:</a:t>
            </a:r>
            <a:r>
              <a:t> Ingesting website clickstreams, application logs, and sensor data instantly.</a:t>
            </a:r>
          </a:p>
          <a:p>
            <a:pPr/>
            <a:r>
              <a:rPr b="1"/>
              <a:t>Benefit:</a:t>
            </a:r>
            <a:r>
              <a:t> Providing business users with real-time visibility into key operational metrics (e.g., inventory levels, website traffic, application performance).</a:t>
            </a:r>
          </a:p>
          <a:p>
            <a:pPr/>
            <a:r>
              <a:rPr b="1"/>
              <a:t>Example:</a:t>
            </a:r>
            <a:r>
              <a:t> Real-time monitoring of social media platform interactions (likes, shares) for instant trend analysis.</a:t>
            </a:r>
          </a:p>
          <a:p>
            <a:pPr/>
          </a:p>
          <a:p>
            <a:pPr>
              <a:defRPr u="sng"/>
            </a:pPr>
            <a:r>
              <a:t>Use Case: Operational Monitoring &amp; Fraud Detection</a:t>
            </a:r>
          </a:p>
          <a:p>
            <a:pPr/>
            <a:r>
              <a:rPr b="1"/>
              <a:t>Scenario:</a:t>
            </a:r>
            <a:r>
              <a:t> Processing credit card transactions or banking activities.</a:t>
            </a:r>
          </a:p>
          <a:p>
            <a:pPr/>
            <a:r>
              <a:rPr b="1"/>
              <a:t>Benefit:</a:t>
            </a:r>
            <a:r>
              <a:t> Analyzing event sequences in real-time to spot anomalous patterns indicative of fraud.</a:t>
            </a:r>
          </a:p>
          <a:p>
            <a:pPr/>
            <a:r>
              <a:rPr b="1"/>
              <a:t>Mechanism:</a:t>
            </a:r>
            <a:r>
              <a:t> Kafka streams feed data instantly to a processing engine that flags suspicious activity within milliseconds.</a:t>
            </a:r>
          </a:p>
          <a:p>
            <a:pPr/>
          </a:p>
          <a:p>
            <a:pPr>
              <a:defRPr u="sng"/>
            </a:pPr>
            <a:r>
              <a:t>Use Case: Log Aggregation</a:t>
            </a:r>
          </a:p>
          <a:p>
            <a:pPr/>
            <a:r>
              <a:rPr b="1"/>
              <a:t>Scenario:</a:t>
            </a:r>
            <a:r>
              <a:t> Collecting log files and operational metrics from thousands of servers and applications globally.</a:t>
            </a:r>
          </a:p>
          <a:p>
            <a:pPr/>
            <a:r>
              <a:rPr b="1"/>
              <a:t>Benefit:</a:t>
            </a:r>
            <a:r>
              <a:t> Centralizing all logs into a single, scalable stream before routing them to long-term storage (like a Data Lake or Elasticsearch).</a:t>
            </a:r>
          </a:p>
          <a:p>
            <a:pPr/>
            <a:r>
              <a:rPr b="1"/>
              <a:t>Mechanism:</a:t>
            </a:r>
            <a:r>
              <a:t> Kafka handles the high volume and velocity, ensuring no log data is lost.</a:t>
            </a:r>
          </a:p>
          <a:p>
            <a:pPr/>
          </a:p>
          <a:p>
            <a:pPr>
              <a:defRPr u="sng"/>
            </a:pPr>
            <a:r>
              <a:t>Use Case: Data Replication &amp; CDC</a:t>
            </a:r>
          </a:p>
          <a:p>
            <a:pPr/>
            <a:r>
              <a:rPr b="1"/>
              <a:t>Scenario:</a:t>
            </a:r>
            <a:r>
              <a:t> Capturing changes from operational databases (MySQL, PostgreSQL) in real-time.</a:t>
            </a:r>
          </a:p>
          <a:p>
            <a:pPr/>
            <a:r>
              <a:rPr b="1"/>
              <a:t>Benefit:</a:t>
            </a:r>
            <a:r>
              <a:t> Feeding those incremental changes (Insert, Update, Delete) directly to the Data Warehouse or Data Lake for continuous, near-real-time updates.</a:t>
            </a:r>
          </a:p>
          <a:p>
            <a:pPr/>
            <a:r>
              <a:rPr b="1"/>
              <a:t>Tool:</a:t>
            </a:r>
            <a:r>
              <a:t> Often achieved using specialized CDC tools that write directly to Kafka.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Capture d’écran 2025-09-28 à 14.07.47.png" descr="Capture d’écran 2025-09-28 à 14.07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007" y="584552"/>
            <a:ext cx="10811986" cy="60516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Kafka use cases</a:t>
            </a:r>
          </a:p>
        </p:txBody>
      </p:sp>
      <p:pic>
        <p:nvPicPr>
          <p:cNvPr id="497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401" y="1316514"/>
            <a:ext cx="7603436" cy="5067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Kafka use cases</a:t>
            </a:r>
          </a:p>
        </p:txBody>
      </p:sp>
      <p:pic>
        <p:nvPicPr>
          <p:cNvPr id="500" name="Copy of Real-Time Analytics After Snowflake.pdf" descr="Copy of Real-Time Analytics After Snowflak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185744" y="1231412"/>
            <a:ext cx="19929717" cy="5261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3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04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05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506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 : a lot of code today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What is kafka ?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C0C0C0"/>
                </a:solidFill>
              </a:rPr>
              <a:t>How to integrate it 	?</a:t>
            </a:r>
            <a:r>
              <a:t>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011993"/>
                </a:solidFill>
              </a:rP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oday Deliverables : Real time streaming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Today Deliverables : Real time streaming </a:t>
            </a:r>
          </a:p>
        </p:txBody>
      </p:sp>
      <p:sp>
        <p:nvSpPr>
          <p:cNvPr id="374" name="The goal is to design, automate, and monitor end-to-end data pipelines that meet real-world business requirements, in 18 hours.…"/>
          <p:cNvSpPr txBox="1"/>
          <p:nvPr/>
        </p:nvSpPr>
        <p:spPr>
          <a:xfrm>
            <a:off x="330469" y="2038742"/>
            <a:ext cx="5126778" cy="11270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-Git Hub Repo for real time ingestion</a:t>
            </a:r>
          </a:p>
          <a:p>
            <a:pPr/>
            <a:r>
              <a:t>(Do it by group, but everyone submit a link and create his GIT ) </a:t>
            </a:r>
          </a:p>
          <a:p>
            <a:pPr/>
            <a:r>
              <a:t>The repo must be public so I can check it</a:t>
            </a:r>
          </a:p>
        </p:txBody>
      </p:sp>
      <p:pic>
        <p:nvPicPr>
          <p:cNvPr id="375" name="Capture d’écran 2025-10-01 à 08.57.35.png" descr="Capture d’écran 2025-10-01 à 08.57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36629" y="2590113"/>
            <a:ext cx="2746550" cy="3092819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he goal is to design, automate, and monitor end-to-end data pipelines that meet real-world business requirements, in 18 hours.…"/>
          <p:cNvSpPr txBox="1"/>
          <p:nvPr/>
        </p:nvSpPr>
        <p:spPr>
          <a:xfrm>
            <a:off x="330469" y="5229552"/>
            <a:ext cx="5126778" cy="9238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</a:p>
          <a:p>
            <a:pPr/>
            <a:r>
              <a:t>-From now on, all of the session assignment will have a deadline for Saturday</a:t>
            </a:r>
          </a:p>
        </p:txBody>
      </p:sp>
      <p:sp>
        <p:nvSpPr>
          <p:cNvPr id="377" name="The goal is to design, automate, and monitor end-to-end data pipelines that meet real-world business requirements, in 18 hours.…"/>
          <p:cNvSpPr txBox="1"/>
          <p:nvPr/>
        </p:nvSpPr>
        <p:spPr>
          <a:xfrm>
            <a:off x="330469" y="3471411"/>
            <a:ext cx="5152823" cy="1330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-Several level : you need to Submit the snowpipe ingestion </a:t>
            </a:r>
          </a:p>
          <a:p>
            <a:pPr/>
            <a:r>
              <a:t>(SNOWPIPE TUTORIAL). The rest is optional .You can then try </a:t>
            </a:r>
          </a:p>
          <a:p>
            <a:pPr/>
            <a:r>
              <a:t>the SIMPLE KAFKA_TUTO (without docker)</a:t>
            </a:r>
          </a:p>
          <a:p>
            <a:pPr/>
            <a:r>
              <a:t>KAFKA_TUTORIAL is a bit harder (use docker)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roupe project : what is expected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Groupe project : what is expected</a:t>
            </a:r>
          </a:p>
        </p:txBody>
      </p:sp>
      <p:sp>
        <p:nvSpPr>
          <p:cNvPr id="380" name="The goal is to design, automate, and monitor end-to-end data pipelines that meet real-world business requirements, in 18 hours.…"/>
          <p:cNvSpPr txBox="1"/>
          <p:nvPr/>
        </p:nvSpPr>
        <p:spPr>
          <a:xfrm>
            <a:off x="806820" y="2025867"/>
            <a:ext cx="5110370" cy="31590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-Everyone in a group has a role (CIO, Data eng… be creative). </a:t>
            </a:r>
          </a:p>
          <a:p>
            <a:pPr/>
          </a:p>
          <a:p>
            <a:pPr/>
            <a:r>
              <a:t>-</a:t>
            </a:r>
            <a:r>
              <a:rPr b="1"/>
              <a:t>15 minutes of presentation</a:t>
            </a:r>
            <a:r>
              <a:t> with : </a:t>
            </a:r>
          </a:p>
          <a:p>
            <a:pPr/>
            <a:r>
              <a:t>Introduction to the company and the use case</a:t>
            </a:r>
          </a:p>
          <a:p>
            <a:pPr/>
            <a:r>
              <a:t>Presentation of the role in the team</a:t>
            </a:r>
          </a:p>
          <a:p>
            <a:pPr/>
            <a:r>
              <a:t>Presentation of the data pipeline (architecture)</a:t>
            </a:r>
          </a:p>
          <a:p>
            <a:pPr/>
            <a:r>
              <a:t>Demo of the pipeline (generating data)</a:t>
            </a:r>
          </a:p>
          <a:p>
            <a:pPr/>
            <a:r>
              <a:t>Dashboard / Streamlit application to monitor the pipeline </a:t>
            </a:r>
          </a:p>
          <a:p>
            <a:pPr/>
            <a:r>
              <a:t>Dashboard / Streamlit application to visualize the data</a:t>
            </a:r>
          </a:p>
          <a:p>
            <a:pPr/>
          </a:p>
          <a:p>
            <a:pPr/>
            <a:r>
              <a:t>Conclusion </a:t>
            </a:r>
          </a:p>
          <a:p>
            <a:pPr/>
          </a:p>
          <a:p>
            <a:pPr/>
            <a:r>
              <a:t>Jury : Me + a Data engineer </a:t>
            </a:r>
          </a:p>
        </p:txBody>
      </p:sp>
      <p:sp>
        <p:nvSpPr>
          <p:cNvPr id="381" name="The goal is to design, automate, and monitor end-to-end data pipelines that meet real-world business requirements, in 18 hours.…"/>
          <p:cNvSpPr txBox="1"/>
          <p:nvPr/>
        </p:nvSpPr>
        <p:spPr>
          <a:xfrm>
            <a:off x="6263797" y="2025867"/>
            <a:ext cx="4270160" cy="1330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/>
            <a:r>
              <a:t>-Repo</a:t>
            </a:r>
          </a:p>
          <a:p>
            <a:pPr/>
            <a:r>
              <a:t>-Slides</a:t>
            </a:r>
          </a:p>
          <a:p>
            <a:pPr/>
            <a:r>
              <a:t>-Create a user for me in your snowflake environment</a:t>
            </a:r>
          </a:p>
          <a:p>
            <a:pPr/>
          </a:p>
        </p:txBody>
      </p:sp>
      <p:sp>
        <p:nvSpPr>
          <p:cNvPr id="382" name="ORAL"/>
          <p:cNvSpPr txBox="1"/>
          <p:nvPr/>
        </p:nvSpPr>
        <p:spPr>
          <a:xfrm>
            <a:off x="785926" y="1591785"/>
            <a:ext cx="588315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ORAL</a:t>
            </a:r>
          </a:p>
        </p:txBody>
      </p:sp>
      <p:sp>
        <p:nvSpPr>
          <p:cNvPr id="383" name="WRITTEN"/>
          <p:cNvSpPr txBox="1"/>
          <p:nvPr/>
        </p:nvSpPr>
        <p:spPr>
          <a:xfrm>
            <a:off x="6268652" y="1591785"/>
            <a:ext cx="963361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WRITTEN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6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87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88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Kafka is everywhere</a:t>
            </a:r>
          </a:p>
        </p:txBody>
      </p:sp>
      <p:pic>
        <p:nvPicPr>
          <p:cNvPr id="389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2811" y="1042835"/>
            <a:ext cx="3894401" cy="4772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Numéro de diapositive"/>
          <p:cNvSpPr txBox="1"/>
          <p:nvPr>
            <p:ph type="sldNum" sz="quarter" idx="4294967295"/>
          </p:nvPr>
        </p:nvSpPr>
        <p:spPr>
          <a:xfrm>
            <a:off x="51259" y="6382694"/>
            <a:ext cx="34832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2" name="Google Shape;152;p1"/>
          <p:cNvSpPr txBox="1"/>
          <p:nvPr/>
        </p:nvSpPr>
        <p:spPr>
          <a:xfrm>
            <a:off x="1136561" y="150295"/>
            <a:ext cx="10384671" cy="171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Building a real time Data Pipeline, why it matters</a:t>
            </a:r>
            <a:r>
              <a:rPr>
                <a:solidFill>
                  <a:srgbClr val="011993"/>
                </a:solidFill>
              </a:rPr>
              <a:t> ?</a:t>
            </a:r>
          </a:p>
        </p:txBody>
      </p:sp>
      <p:pic>
        <p:nvPicPr>
          <p:cNvPr id="393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0273" y="3792038"/>
            <a:ext cx="1338173" cy="1937674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The goal is to design, automate, and monitor end-to-end data pipelines that meet real-world business requirements, in 18 hours.…"/>
          <p:cNvSpPr txBox="1"/>
          <p:nvPr/>
        </p:nvSpPr>
        <p:spPr>
          <a:xfrm>
            <a:off x="5251327" y="2585543"/>
            <a:ext cx="2480614" cy="9238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What is real time ?</a:t>
            </a:r>
            <a:endParaRPr b="1"/>
          </a:p>
          <a:p>
            <a:pPr/>
            <a:r>
              <a:rPr b="1"/>
              <a:t>What applications need it ? </a:t>
            </a:r>
            <a:endParaRPr b="1"/>
          </a:p>
          <a:p>
            <a:pPr/>
            <a:r>
              <a:rPr b="1"/>
              <a:t>Maintenance &amp; failures ?</a:t>
            </a:r>
          </a:p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97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98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99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400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 : a lot of code today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What is kafka ?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How to integrate it </a:t>
            </a:r>
            <a:r>
              <a:t>	?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3" name="Google Shape;236;g27b40488555_0_90"/>
          <p:cNvSpPr/>
          <p:nvPr/>
        </p:nvSpPr>
        <p:spPr>
          <a:xfrm>
            <a:off x="679786" y="1947187"/>
            <a:ext cx="10394700" cy="5175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04" name="Understand the transition from Batch to Streaming and the role of Kafka"/>
          <p:cNvSpPr txBox="1"/>
          <p:nvPr/>
        </p:nvSpPr>
        <p:spPr>
          <a:xfrm>
            <a:off x="3209567" y="2048827"/>
            <a:ext cx="5772866" cy="3142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Understand the transition from Batch to Streaming and the role of Kafka</a:t>
            </a:r>
          </a:p>
        </p:txBody>
      </p:sp>
      <p:pic>
        <p:nvPicPr>
          <p:cNvPr id="405" name="Capture d’écran 2025-09-28 à 16.35.33.png" descr="Capture d’écran 2025-09-28 à 16.35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3960" y="2805347"/>
            <a:ext cx="3944081" cy="39515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pic>
        <p:nvPicPr>
          <p:cNvPr id="406" name="vidéo-collée.png" descr="vidéo-collé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804" y="508838"/>
            <a:ext cx="1951192" cy="1951192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09" name="Batch Processing (photo): Data is collected and processed in large chunks at scheduled intervals (like we have done on Monday).…"/>
          <p:cNvSpPr txBox="1"/>
          <p:nvPr/>
        </p:nvSpPr>
        <p:spPr>
          <a:xfrm>
            <a:off x="812912" y="2562084"/>
            <a:ext cx="10566176" cy="17366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rPr b="1"/>
              <a:t>Batch Processing (photo):</a:t>
            </a:r>
            <a:r>
              <a:t> Data is collected and processed in large chunks at scheduled intervals (like we have done on Monday).</a:t>
            </a:r>
          </a:p>
          <a:p>
            <a:pPr lvl="1"/>
            <a:r>
              <a:rPr i="1"/>
              <a:t>Latency:</a:t>
            </a:r>
            <a:r>
              <a:t> can be high.</a:t>
            </a:r>
          </a:p>
          <a:p>
            <a:pPr lvl="1"/>
            <a:r>
              <a:rPr i="1"/>
              <a:t>Use Cases:</a:t>
            </a:r>
            <a:r>
              <a:t> Monthly reporting, payroll, traditional warehousing…</a:t>
            </a:r>
          </a:p>
          <a:p>
            <a:pPr/>
            <a:r>
              <a:rPr b="1"/>
              <a:t>Streaming Processing (camera):</a:t>
            </a:r>
            <a:r>
              <a:t> Data is processed continuously as individual records, immediately after being generated.</a:t>
            </a:r>
          </a:p>
          <a:p>
            <a:pPr lvl="1"/>
            <a:r>
              <a:rPr i="1"/>
              <a:t>Latency:</a:t>
            </a:r>
            <a:r>
              <a:t> Low (milliseconds to seconds).</a:t>
            </a:r>
          </a:p>
          <a:p>
            <a:pPr lvl="1"/>
            <a:r>
              <a:rPr i="1"/>
              <a:t>Use Cases:</a:t>
            </a:r>
            <a:r>
              <a:t> Real-time dashboards, fraud detection, personalized recommendations…</a:t>
            </a:r>
          </a:p>
          <a:p>
            <a:pPr/>
          </a:p>
        </p:txBody>
      </p:sp>
      <p:sp>
        <p:nvSpPr>
          <p:cNvPr id="410" name="Cheval"/>
          <p:cNvSpPr/>
          <p:nvPr/>
        </p:nvSpPr>
        <p:spPr>
          <a:xfrm>
            <a:off x="2618744" y="904100"/>
            <a:ext cx="1360209" cy="1164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3" h="21576" fill="norm" stroke="1" extrusionOk="0">
                <a:moveTo>
                  <a:pt x="18953" y="14"/>
                </a:moveTo>
                <a:cubicBezTo>
                  <a:pt x="18892" y="51"/>
                  <a:pt x="18822" y="169"/>
                  <a:pt x="18765" y="369"/>
                </a:cubicBezTo>
                <a:cubicBezTo>
                  <a:pt x="18651" y="770"/>
                  <a:pt x="18251" y="603"/>
                  <a:pt x="18122" y="1155"/>
                </a:cubicBezTo>
                <a:cubicBezTo>
                  <a:pt x="18122" y="1155"/>
                  <a:pt x="15299" y="-21"/>
                  <a:pt x="12367" y="4614"/>
                </a:cubicBezTo>
                <a:cubicBezTo>
                  <a:pt x="12195" y="4859"/>
                  <a:pt x="11757" y="5217"/>
                  <a:pt x="11434" y="5016"/>
                </a:cubicBezTo>
                <a:cubicBezTo>
                  <a:pt x="11478" y="5231"/>
                  <a:pt x="11626" y="5493"/>
                  <a:pt x="11852" y="5717"/>
                </a:cubicBezTo>
                <a:cubicBezTo>
                  <a:pt x="10711" y="6070"/>
                  <a:pt x="7840" y="6343"/>
                  <a:pt x="6026" y="5900"/>
                </a:cubicBezTo>
                <a:cubicBezTo>
                  <a:pt x="4860" y="5616"/>
                  <a:pt x="3517" y="5988"/>
                  <a:pt x="2662" y="6898"/>
                </a:cubicBezTo>
                <a:cubicBezTo>
                  <a:pt x="1922" y="6943"/>
                  <a:pt x="628" y="7355"/>
                  <a:pt x="628" y="9695"/>
                </a:cubicBezTo>
                <a:cubicBezTo>
                  <a:pt x="628" y="12970"/>
                  <a:pt x="543" y="16681"/>
                  <a:pt x="0" y="17483"/>
                </a:cubicBezTo>
                <a:cubicBezTo>
                  <a:pt x="478" y="17282"/>
                  <a:pt x="890" y="17089"/>
                  <a:pt x="1173" y="16803"/>
                </a:cubicBezTo>
                <a:cubicBezTo>
                  <a:pt x="1125" y="18347"/>
                  <a:pt x="1086" y="20189"/>
                  <a:pt x="1086" y="20189"/>
                </a:cubicBezTo>
                <a:cubicBezTo>
                  <a:pt x="1086" y="20189"/>
                  <a:pt x="1582" y="20322"/>
                  <a:pt x="1470" y="20957"/>
                </a:cubicBezTo>
                <a:cubicBezTo>
                  <a:pt x="1385" y="21375"/>
                  <a:pt x="1657" y="21576"/>
                  <a:pt x="1657" y="21576"/>
                </a:cubicBezTo>
                <a:lnTo>
                  <a:pt x="2686" y="21576"/>
                </a:lnTo>
                <a:lnTo>
                  <a:pt x="2341" y="20674"/>
                </a:lnTo>
                <a:cubicBezTo>
                  <a:pt x="2341" y="20674"/>
                  <a:pt x="1957" y="20374"/>
                  <a:pt x="1942" y="20022"/>
                </a:cubicBezTo>
                <a:cubicBezTo>
                  <a:pt x="1922" y="19571"/>
                  <a:pt x="1770" y="16613"/>
                  <a:pt x="3013" y="15059"/>
                </a:cubicBezTo>
                <a:cubicBezTo>
                  <a:pt x="2956" y="15778"/>
                  <a:pt x="2899" y="16078"/>
                  <a:pt x="2899" y="16078"/>
                </a:cubicBezTo>
                <a:lnTo>
                  <a:pt x="3570" y="20240"/>
                </a:lnTo>
                <a:cubicBezTo>
                  <a:pt x="3570" y="20240"/>
                  <a:pt x="4098" y="20423"/>
                  <a:pt x="4084" y="21042"/>
                </a:cubicBezTo>
                <a:cubicBezTo>
                  <a:pt x="4069" y="21292"/>
                  <a:pt x="4351" y="21576"/>
                  <a:pt x="4351" y="21576"/>
                </a:cubicBezTo>
                <a:lnTo>
                  <a:pt x="5442" y="21576"/>
                </a:lnTo>
                <a:lnTo>
                  <a:pt x="4998" y="20674"/>
                </a:lnTo>
                <a:cubicBezTo>
                  <a:pt x="4998" y="20674"/>
                  <a:pt x="4198" y="20857"/>
                  <a:pt x="4112" y="17013"/>
                </a:cubicBezTo>
                <a:cubicBezTo>
                  <a:pt x="4455" y="16345"/>
                  <a:pt x="4899" y="12536"/>
                  <a:pt x="6341" y="11934"/>
                </a:cubicBezTo>
                <a:cubicBezTo>
                  <a:pt x="6341" y="11934"/>
                  <a:pt x="8049" y="13317"/>
                  <a:pt x="12118" y="13464"/>
                </a:cubicBezTo>
                <a:cubicBezTo>
                  <a:pt x="11951" y="15958"/>
                  <a:pt x="11800" y="16943"/>
                  <a:pt x="11800" y="16943"/>
                </a:cubicBezTo>
                <a:cubicBezTo>
                  <a:pt x="11800" y="16943"/>
                  <a:pt x="11873" y="18929"/>
                  <a:pt x="11566" y="20201"/>
                </a:cubicBezTo>
                <a:cubicBezTo>
                  <a:pt x="11915" y="20672"/>
                  <a:pt x="12256" y="20566"/>
                  <a:pt x="12090" y="21246"/>
                </a:cubicBezTo>
                <a:cubicBezTo>
                  <a:pt x="12037" y="21455"/>
                  <a:pt x="12264" y="21543"/>
                  <a:pt x="12264" y="21543"/>
                </a:cubicBezTo>
                <a:lnTo>
                  <a:pt x="13396" y="21543"/>
                </a:lnTo>
                <a:lnTo>
                  <a:pt x="13052" y="20777"/>
                </a:lnTo>
                <a:cubicBezTo>
                  <a:pt x="13052" y="20777"/>
                  <a:pt x="12251" y="20742"/>
                  <a:pt x="12462" y="18860"/>
                </a:cubicBezTo>
                <a:cubicBezTo>
                  <a:pt x="12674" y="16978"/>
                  <a:pt x="13012" y="17413"/>
                  <a:pt x="13235" y="15827"/>
                </a:cubicBezTo>
                <a:cubicBezTo>
                  <a:pt x="13306" y="15321"/>
                  <a:pt x="13414" y="14808"/>
                  <a:pt x="13528" y="14344"/>
                </a:cubicBezTo>
                <a:cubicBezTo>
                  <a:pt x="13726" y="16218"/>
                  <a:pt x="13748" y="16976"/>
                  <a:pt x="13748" y="16976"/>
                </a:cubicBezTo>
                <a:cubicBezTo>
                  <a:pt x="13748" y="16976"/>
                  <a:pt x="14182" y="18962"/>
                  <a:pt x="14106" y="20234"/>
                </a:cubicBezTo>
                <a:cubicBezTo>
                  <a:pt x="14540" y="20705"/>
                  <a:pt x="14862" y="20600"/>
                  <a:pt x="14819" y="21279"/>
                </a:cubicBezTo>
                <a:cubicBezTo>
                  <a:pt x="14804" y="21489"/>
                  <a:pt x="15047" y="21576"/>
                  <a:pt x="15047" y="21576"/>
                </a:cubicBezTo>
                <a:lnTo>
                  <a:pt x="16179" y="21576"/>
                </a:lnTo>
                <a:lnTo>
                  <a:pt x="15695" y="20810"/>
                </a:lnTo>
                <a:cubicBezTo>
                  <a:pt x="15695" y="20810"/>
                  <a:pt x="14888" y="20775"/>
                  <a:pt x="14759" y="18893"/>
                </a:cubicBezTo>
                <a:cubicBezTo>
                  <a:pt x="14629" y="17011"/>
                  <a:pt x="15047" y="17446"/>
                  <a:pt x="14982" y="15860"/>
                </a:cubicBezTo>
                <a:cubicBezTo>
                  <a:pt x="14934" y="14679"/>
                  <a:pt x="15080" y="13460"/>
                  <a:pt x="15158" y="12914"/>
                </a:cubicBezTo>
                <a:cubicBezTo>
                  <a:pt x="15463" y="12560"/>
                  <a:pt x="16744" y="10940"/>
                  <a:pt x="16328" y="9125"/>
                </a:cubicBezTo>
                <a:cubicBezTo>
                  <a:pt x="16328" y="9125"/>
                  <a:pt x="16854" y="5759"/>
                  <a:pt x="17850" y="5081"/>
                </a:cubicBezTo>
                <a:cubicBezTo>
                  <a:pt x="18250" y="5482"/>
                  <a:pt x="18822" y="5684"/>
                  <a:pt x="19222" y="5484"/>
                </a:cubicBezTo>
                <a:cubicBezTo>
                  <a:pt x="19936" y="5918"/>
                  <a:pt x="20236" y="5984"/>
                  <a:pt x="20365" y="6385"/>
                </a:cubicBezTo>
                <a:cubicBezTo>
                  <a:pt x="20436" y="6586"/>
                  <a:pt x="20978" y="6519"/>
                  <a:pt x="21049" y="6352"/>
                </a:cubicBezTo>
                <a:cubicBezTo>
                  <a:pt x="21235" y="6486"/>
                  <a:pt x="21535" y="6185"/>
                  <a:pt x="21493" y="5884"/>
                </a:cubicBezTo>
                <a:cubicBezTo>
                  <a:pt x="21449" y="5584"/>
                  <a:pt x="21600" y="5534"/>
                  <a:pt x="21496" y="5250"/>
                </a:cubicBezTo>
                <a:cubicBezTo>
                  <a:pt x="21392" y="4966"/>
                  <a:pt x="20007" y="2993"/>
                  <a:pt x="20007" y="2993"/>
                </a:cubicBezTo>
                <a:cubicBezTo>
                  <a:pt x="20007" y="2993"/>
                  <a:pt x="19853" y="1840"/>
                  <a:pt x="19027" y="1359"/>
                </a:cubicBezTo>
                <a:cubicBezTo>
                  <a:pt x="19103" y="1062"/>
                  <a:pt x="19142" y="606"/>
                  <a:pt x="19079" y="135"/>
                </a:cubicBezTo>
                <a:cubicBezTo>
                  <a:pt x="19065" y="18"/>
                  <a:pt x="19014" y="-24"/>
                  <a:pt x="18953" y="14"/>
                </a:cubicBezTo>
                <a:close/>
                <a:moveTo>
                  <a:pt x="1798" y="9298"/>
                </a:moveTo>
                <a:cubicBezTo>
                  <a:pt x="1804" y="9485"/>
                  <a:pt x="1822" y="9677"/>
                  <a:pt x="1856" y="9878"/>
                </a:cubicBezTo>
                <a:cubicBezTo>
                  <a:pt x="2284" y="12396"/>
                  <a:pt x="2093" y="13640"/>
                  <a:pt x="1546" y="14586"/>
                </a:cubicBezTo>
                <a:cubicBezTo>
                  <a:pt x="1492" y="13086"/>
                  <a:pt x="1433" y="10650"/>
                  <a:pt x="1798" y="9298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11" name="Bœuf"/>
          <p:cNvSpPr/>
          <p:nvPr/>
        </p:nvSpPr>
        <p:spPr>
          <a:xfrm>
            <a:off x="4668544" y="946193"/>
            <a:ext cx="1414756" cy="1080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7" h="21595" fill="norm" stroke="1" extrusionOk="0">
                <a:moveTo>
                  <a:pt x="16332" y="0"/>
                </a:moveTo>
                <a:cubicBezTo>
                  <a:pt x="16284" y="-5"/>
                  <a:pt x="16213" y="68"/>
                  <a:pt x="16138" y="235"/>
                </a:cubicBezTo>
                <a:cubicBezTo>
                  <a:pt x="16004" y="531"/>
                  <a:pt x="15154" y="2638"/>
                  <a:pt x="16700" y="3960"/>
                </a:cubicBezTo>
                <a:cubicBezTo>
                  <a:pt x="15523" y="4752"/>
                  <a:pt x="14940" y="4674"/>
                  <a:pt x="14383" y="3995"/>
                </a:cubicBezTo>
                <a:cubicBezTo>
                  <a:pt x="13827" y="3317"/>
                  <a:pt x="13101" y="3316"/>
                  <a:pt x="12475" y="4073"/>
                </a:cubicBezTo>
                <a:cubicBezTo>
                  <a:pt x="12047" y="4589"/>
                  <a:pt x="10592" y="5459"/>
                  <a:pt x="6067" y="4095"/>
                </a:cubicBezTo>
                <a:cubicBezTo>
                  <a:pt x="1543" y="2730"/>
                  <a:pt x="388" y="6259"/>
                  <a:pt x="345" y="8048"/>
                </a:cubicBezTo>
                <a:cubicBezTo>
                  <a:pt x="302" y="9837"/>
                  <a:pt x="826" y="11341"/>
                  <a:pt x="323" y="15640"/>
                </a:cubicBezTo>
                <a:cubicBezTo>
                  <a:pt x="45" y="16008"/>
                  <a:pt x="-189" y="17373"/>
                  <a:pt x="223" y="18603"/>
                </a:cubicBezTo>
                <a:cubicBezTo>
                  <a:pt x="955" y="17493"/>
                  <a:pt x="821" y="16291"/>
                  <a:pt x="687" y="15711"/>
                </a:cubicBezTo>
                <a:cubicBezTo>
                  <a:pt x="848" y="14827"/>
                  <a:pt x="1104" y="12571"/>
                  <a:pt x="1072" y="10266"/>
                </a:cubicBezTo>
                <a:cubicBezTo>
                  <a:pt x="2500" y="12331"/>
                  <a:pt x="2008" y="13831"/>
                  <a:pt x="1409" y="15096"/>
                </a:cubicBezTo>
                <a:cubicBezTo>
                  <a:pt x="1607" y="16617"/>
                  <a:pt x="2034" y="19368"/>
                  <a:pt x="1794" y="20287"/>
                </a:cubicBezTo>
                <a:cubicBezTo>
                  <a:pt x="1874" y="20464"/>
                  <a:pt x="1917" y="20590"/>
                  <a:pt x="1917" y="20590"/>
                </a:cubicBezTo>
                <a:lnTo>
                  <a:pt x="2078" y="20442"/>
                </a:lnTo>
                <a:cubicBezTo>
                  <a:pt x="2078" y="20442"/>
                  <a:pt x="2313" y="20732"/>
                  <a:pt x="2131" y="21135"/>
                </a:cubicBezTo>
                <a:cubicBezTo>
                  <a:pt x="2254" y="21468"/>
                  <a:pt x="2292" y="21580"/>
                  <a:pt x="2292" y="21580"/>
                </a:cubicBezTo>
                <a:lnTo>
                  <a:pt x="3517" y="21580"/>
                </a:lnTo>
                <a:lnTo>
                  <a:pt x="3041" y="20824"/>
                </a:lnTo>
                <a:cubicBezTo>
                  <a:pt x="3041" y="20824"/>
                  <a:pt x="3227" y="20646"/>
                  <a:pt x="2939" y="19989"/>
                </a:cubicBezTo>
                <a:cubicBezTo>
                  <a:pt x="2677" y="19388"/>
                  <a:pt x="2404" y="16377"/>
                  <a:pt x="4008" y="12756"/>
                </a:cubicBezTo>
                <a:cubicBezTo>
                  <a:pt x="4190" y="13619"/>
                  <a:pt x="3998" y="14297"/>
                  <a:pt x="3731" y="15103"/>
                </a:cubicBezTo>
                <a:cubicBezTo>
                  <a:pt x="4143" y="16623"/>
                  <a:pt x="4944" y="19374"/>
                  <a:pt x="4832" y="20294"/>
                </a:cubicBezTo>
                <a:cubicBezTo>
                  <a:pt x="4934" y="20470"/>
                  <a:pt x="4993" y="20598"/>
                  <a:pt x="4993" y="20598"/>
                </a:cubicBezTo>
                <a:lnTo>
                  <a:pt x="5131" y="20448"/>
                </a:lnTo>
                <a:cubicBezTo>
                  <a:pt x="5131" y="20448"/>
                  <a:pt x="5405" y="20739"/>
                  <a:pt x="5282" y="21142"/>
                </a:cubicBezTo>
                <a:cubicBezTo>
                  <a:pt x="5453" y="21474"/>
                  <a:pt x="5501" y="21588"/>
                  <a:pt x="5501" y="21588"/>
                </a:cubicBezTo>
                <a:lnTo>
                  <a:pt x="6726" y="21588"/>
                </a:lnTo>
                <a:lnTo>
                  <a:pt x="6142" y="20830"/>
                </a:lnTo>
                <a:cubicBezTo>
                  <a:pt x="6142" y="20830"/>
                  <a:pt x="6309" y="20655"/>
                  <a:pt x="5923" y="19997"/>
                </a:cubicBezTo>
                <a:cubicBezTo>
                  <a:pt x="5603" y="19439"/>
                  <a:pt x="4799" y="16829"/>
                  <a:pt x="5698" y="13570"/>
                </a:cubicBezTo>
                <a:cubicBezTo>
                  <a:pt x="8131" y="14701"/>
                  <a:pt x="10196" y="15182"/>
                  <a:pt x="11768" y="15189"/>
                </a:cubicBezTo>
                <a:cubicBezTo>
                  <a:pt x="11720" y="15762"/>
                  <a:pt x="11592" y="16276"/>
                  <a:pt x="11388" y="16701"/>
                </a:cubicBezTo>
                <a:cubicBezTo>
                  <a:pt x="11586" y="18221"/>
                  <a:pt x="11801" y="19374"/>
                  <a:pt x="11561" y="20294"/>
                </a:cubicBezTo>
                <a:cubicBezTo>
                  <a:pt x="11641" y="20470"/>
                  <a:pt x="11683" y="20598"/>
                  <a:pt x="11683" y="20598"/>
                </a:cubicBezTo>
                <a:lnTo>
                  <a:pt x="11843" y="20448"/>
                </a:lnTo>
                <a:cubicBezTo>
                  <a:pt x="11843" y="20448"/>
                  <a:pt x="12078" y="20739"/>
                  <a:pt x="11897" y="21142"/>
                </a:cubicBezTo>
                <a:cubicBezTo>
                  <a:pt x="12020" y="21474"/>
                  <a:pt x="12057" y="21588"/>
                  <a:pt x="12057" y="21588"/>
                </a:cubicBezTo>
                <a:lnTo>
                  <a:pt x="13282" y="21588"/>
                </a:lnTo>
                <a:lnTo>
                  <a:pt x="12806" y="20830"/>
                </a:lnTo>
                <a:cubicBezTo>
                  <a:pt x="12806" y="20830"/>
                  <a:pt x="12993" y="20655"/>
                  <a:pt x="12704" y="19997"/>
                </a:cubicBezTo>
                <a:cubicBezTo>
                  <a:pt x="12495" y="19524"/>
                  <a:pt x="12463" y="17657"/>
                  <a:pt x="13287" y="15119"/>
                </a:cubicBezTo>
                <a:cubicBezTo>
                  <a:pt x="13667" y="16639"/>
                  <a:pt x="14410" y="19381"/>
                  <a:pt x="14271" y="20300"/>
                </a:cubicBezTo>
                <a:cubicBezTo>
                  <a:pt x="14373" y="20477"/>
                  <a:pt x="14427" y="20605"/>
                  <a:pt x="14427" y="20605"/>
                </a:cubicBezTo>
                <a:lnTo>
                  <a:pt x="14566" y="20457"/>
                </a:lnTo>
                <a:cubicBezTo>
                  <a:pt x="14566" y="20457"/>
                  <a:pt x="14833" y="20746"/>
                  <a:pt x="14699" y="21149"/>
                </a:cubicBezTo>
                <a:cubicBezTo>
                  <a:pt x="14860" y="21481"/>
                  <a:pt x="14913" y="21595"/>
                  <a:pt x="14913" y="21595"/>
                </a:cubicBezTo>
                <a:lnTo>
                  <a:pt x="16138" y="21595"/>
                </a:lnTo>
                <a:lnTo>
                  <a:pt x="15577" y="20837"/>
                </a:lnTo>
                <a:cubicBezTo>
                  <a:pt x="15577" y="20837"/>
                  <a:pt x="15747" y="20662"/>
                  <a:pt x="15378" y="20004"/>
                </a:cubicBezTo>
                <a:cubicBezTo>
                  <a:pt x="15084" y="19474"/>
                  <a:pt x="14560" y="17041"/>
                  <a:pt x="15271" y="13972"/>
                </a:cubicBezTo>
                <a:cubicBezTo>
                  <a:pt x="16399" y="13505"/>
                  <a:pt x="16907" y="11942"/>
                  <a:pt x="17250" y="10861"/>
                </a:cubicBezTo>
                <a:cubicBezTo>
                  <a:pt x="17774" y="9355"/>
                  <a:pt x="18143" y="8641"/>
                  <a:pt x="19593" y="8267"/>
                </a:cubicBezTo>
                <a:cubicBezTo>
                  <a:pt x="19865" y="8203"/>
                  <a:pt x="20289" y="8541"/>
                  <a:pt x="20492" y="7968"/>
                </a:cubicBezTo>
                <a:cubicBezTo>
                  <a:pt x="20973" y="8060"/>
                  <a:pt x="21037" y="7848"/>
                  <a:pt x="21144" y="7579"/>
                </a:cubicBezTo>
                <a:cubicBezTo>
                  <a:pt x="21235" y="7296"/>
                  <a:pt x="21411" y="7326"/>
                  <a:pt x="21384" y="6958"/>
                </a:cubicBezTo>
                <a:cubicBezTo>
                  <a:pt x="21363" y="6598"/>
                  <a:pt x="21396" y="6364"/>
                  <a:pt x="21241" y="6287"/>
                </a:cubicBezTo>
                <a:cubicBezTo>
                  <a:pt x="21027" y="6181"/>
                  <a:pt x="19924" y="5021"/>
                  <a:pt x="19785" y="4915"/>
                </a:cubicBezTo>
                <a:cubicBezTo>
                  <a:pt x="19646" y="4808"/>
                  <a:pt x="19802" y="4299"/>
                  <a:pt x="19208" y="3995"/>
                </a:cubicBezTo>
                <a:cubicBezTo>
                  <a:pt x="18866" y="3826"/>
                  <a:pt x="18925" y="2815"/>
                  <a:pt x="18037" y="2815"/>
                </a:cubicBezTo>
                <a:cubicBezTo>
                  <a:pt x="17823" y="2815"/>
                  <a:pt x="17640" y="2878"/>
                  <a:pt x="17485" y="2970"/>
                </a:cubicBezTo>
                <a:cubicBezTo>
                  <a:pt x="16961" y="2793"/>
                  <a:pt x="15902" y="2200"/>
                  <a:pt x="16389" y="235"/>
                </a:cubicBezTo>
                <a:cubicBezTo>
                  <a:pt x="16405" y="90"/>
                  <a:pt x="16380" y="6"/>
                  <a:pt x="16332" y="0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12" name="Lapin"/>
          <p:cNvSpPr/>
          <p:nvPr/>
        </p:nvSpPr>
        <p:spPr>
          <a:xfrm>
            <a:off x="6772892" y="1155070"/>
            <a:ext cx="825713" cy="868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15" h="21208" fill="norm" stroke="1" extrusionOk="0">
                <a:moveTo>
                  <a:pt x="10210" y="0"/>
                </a:moveTo>
                <a:cubicBezTo>
                  <a:pt x="9556" y="-13"/>
                  <a:pt x="9380" y="416"/>
                  <a:pt x="9455" y="1046"/>
                </a:cubicBezTo>
                <a:cubicBezTo>
                  <a:pt x="9571" y="2017"/>
                  <a:pt x="10078" y="4648"/>
                  <a:pt x="12499" y="6197"/>
                </a:cubicBezTo>
                <a:cubicBezTo>
                  <a:pt x="12642" y="6287"/>
                  <a:pt x="12670" y="6482"/>
                  <a:pt x="12560" y="6604"/>
                </a:cubicBezTo>
                <a:cubicBezTo>
                  <a:pt x="12147" y="7071"/>
                  <a:pt x="12142" y="7803"/>
                  <a:pt x="12197" y="8355"/>
                </a:cubicBezTo>
                <a:cubicBezTo>
                  <a:pt x="12213" y="8535"/>
                  <a:pt x="12054" y="8685"/>
                  <a:pt x="11866" y="8658"/>
                </a:cubicBezTo>
                <a:cubicBezTo>
                  <a:pt x="6209" y="8000"/>
                  <a:pt x="656" y="10419"/>
                  <a:pt x="1492" y="18312"/>
                </a:cubicBezTo>
                <a:cubicBezTo>
                  <a:pt x="1509" y="18450"/>
                  <a:pt x="1421" y="18619"/>
                  <a:pt x="1277" y="18614"/>
                </a:cubicBezTo>
                <a:cubicBezTo>
                  <a:pt x="969" y="18598"/>
                  <a:pt x="464" y="18175"/>
                  <a:pt x="134" y="18657"/>
                </a:cubicBezTo>
                <a:cubicBezTo>
                  <a:pt x="-356" y="19368"/>
                  <a:pt x="568" y="21219"/>
                  <a:pt x="1845" y="21208"/>
                </a:cubicBezTo>
                <a:cubicBezTo>
                  <a:pt x="3298" y="21203"/>
                  <a:pt x="11437" y="21208"/>
                  <a:pt x="12400" y="21208"/>
                </a:cubicBezTo>
                <a:cubicBezTo>
                  <a:pt x="13363" y="21208"/>
                  <a:pt x="13033" y="20451"/>
                  <a:pt x="12510" y="20058"/>
                </a:cubicBezTo>
                <a:cubicBezTo>
                  <a:pt x="12146" y="19787"/>
                  <a:pt x="11641" y="19528"/>
                  <a:pt x="11013" y="19315"/>
                </a:cubicBezTo>
                <a:cubicBezTo>
                  <a:pt x="10755" y="19230"/>
                  <a:pt x="10755" y="18875"/>
                  <a:pt x="11013" y="18785"/>
                </a:cubicBezTo>
                <a:cubicBezTo>
                  <a:pt x="11707" y="18541"/>
                  <a:pt x="12318" y="18280"/>
                  <a:pt x="12687" y="18110"/>
                </a:cubicBezTo>
                <a:cubicBezTo>
                  <a:pt x="12868" y="18025"/>
                  <a:pt x="13083" y="18143"/>
                  <a:pt x="13100" y="18339"/>
                </a:cubicBezTo>
                <a:cubicBezTo>
                  <a:pt x="13193" y="19214"/>
                  <a:pt x="13518" y="21203"/>
                  <a:pt x="14553" y="21203"/>
                </a:cubicBezTo>
                <a:cubicBezTo>
                  <a:pt x="15356" y="21203"/>
                  <a:pt x="15581" y="21203"/>
                  <a:pt x="16225" y="21203"/>
                </a:cubicBezTo>
                <a:cubicBezTo>
                  <a:pt x="16868" y="21203"/>
                  <a:pt x="16468" y="20386"/>
                  <a:pt x="15543" y="19998"/>
                </a:cubicBezTo>
                <a:cubicBezTo>
                  <a:pt x="14712" y="19648"/>
                  <a:pt x="15504" y="17193"/>
                  <a:pt x="15674" y="16705"/>
                </a:cubicBezTo>
                <a:cubicBezTo>
                  <a:pt x="15691" y="16651"/>
                  <a:pt x="15730" y="16604"/>
                  <a:pt x="15774" y="16572"/>
                </a:cubicBezTo>
                <a:cubicBezTo>
                  <a:pt x="16082" y="16344"/>
                  <a:pt x="17349" y="15363"/>
                  <a:pt x="17910" y="14042"/>
                </a:cubicBezTo>
                <a:cubicBezTo>
                  <a:pt x="18411" y="12870"/>
                  <a:pt x="18350" y="11782"/>
                  <a:pt x="18300" y="11352"/>
                </a:cubicBezTo>
                <a:cubicBezTo>
                  <a:pt x="18284" y="11235"/>
                  <a:pt x="18350" y="11125"/>
                  <a:pt x="18460" y="11072"/>
                </a:cubicBezTo>
                <a:cubicBezTo>
                  <a:pt x="18873" y="10876"/>
                  <a:pt x="19532" y="10832"/>
                  <a:pt x="19852" y="10339"/>
                </a:cubicBezTo>
                <a:cubicBezTo>
                  <a:pt x="20374" y="9554"/>
                  <a:pt x="21244" y="8774"/>
                  <a:pt x="20787" y="8085"/>
                </a:cubicBezTo>
                <a:cubicBezTo>
                  <a:pt x="20545" y="7719"/>
                  <a:pt x="20386" y="7645"/>
                  <a:pt x="19379" y="6802"/>
                </a:cubicBezTo>
                <a:cubicBezTo>
                  <a:pt x="18592" y="6139"/>
                  <a:pt x="18663" y="5268"/>
                  <a:pt x="15586" y="4748"/>
                </a:cubicBezTo>
                <a:cubicBezTo>
                  <a:pt x="15460" y="4727"/>
                  <a:pt x="15345" y="4669"/>
                  <a:pt x="15306" y="4552"/>
                </a:cubicBezTo>
                <a:cubicBezTo>
                  <a:pt x="15301" y="4531"/>
                  <a:pt x="15301" y="4509"/>
                  <a:pt x="15301" y="4483"/>
                </a:cubicBezTo>
                <a:cubicBezTo>
                  <a:pt x="15345" y="3263"/>
                  <a:pt x="14844" y="1592"/>
                  <a:pt x="13925" y="680"/>
                </a:cubicBezTo>
                <a:cubicBezTo>
                  <a:pt x="12857" y="-381"/>
                  <a:pt x="12449" y="-68"/>
                  <a:pt x="12339" y="759"/>
                </a:cubicBezTo>
                <a:cubicBezTo>
                  <a:pt x="12213" y="685"/>
                  <a:pt x="12086" y="616"/>
                  <a:pt x="11954" y="552"/>
                </a:cubicBezTo>
                <a:cubicBezTo>
                  <a:pt x="11168" y="174"/>
                  <a:pt x="10603" y="8"/>
                  <a:pt x="10210" y="0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13" name="Oiseau"/>
          <p:cNvSpPr/>
          <p:nvPr/>
        </p:nvSpPr>
        <p:spPr>
          <a:xfrm>
            <a:off x="8433355" y="1524683"/>
            <a:ext cx="825713" cy="5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72" fill="norm" stroke="1" extrusionOk="0">
                <a:moveTo>
                  <a:pt x="17660" y="0"/>
                </a:moveTo>
                <a:cubicBezTo>
                  <a:pt x="16161" y="0"/>
                  <a:pt x="15095" y="2389"/>
                  <a:pt x="14653" y="3076"/>
                </a:cubicBezTo>
                <a:cubicBezTo>
                  <a:pt x="14211" y="3763"/>
                  <a:pt x="13226" y="3304"/>
                  <a:pt x="11453" y="4942"/>
                </a:cubicBezTo>
                <a:cubicBezTo>
                  <a:pt x="8337" y="7822"/>
                  <a:pt x="5855" y="12099"/>
                  <a:pt x="5855" y="12099"/>
                </a:cubicBezTo>
                <a:lnTo>
                  <a:pt x="6716" y="12338"/>
                </a:lnTo>
                <a:lnTo>
                  <a:pt x="0" y="20619"/>
                </a:lnTo>
                <a:cubicBezTo>
                  <a:pt x="0" y="20619"/>
                  <a:pt x="1053" y="21600"/>
                  <a:pt x="2274" y="20291"/>
                </a:cubicBezTo>
                <a:cubicBezTo>
                  <a:pt x="3495" y="18982"/>
                  <a:pt x="7095" y="14302"/>
                  <a:pt x="8674" y="13320"/>
                </a:cubicBezTo>
                <a:cubicBezTo>
                  <a:pt x="9642" y="12718"/>
                  <a:pt x="9667" y="12962"/>
                  <a:pt x="10444" y="13241"/>
                </a:cubicBezTo>
                <a:cubicBezTo>
                  <a:pt x="10258" y="13715"/>
                  <a:pt x="10071" y="14364"/>
                  <a:pt x="10206" y="14795"/>
                </a:cubicBezTo>
                <a:cubicBezTo>
                  <a:pt x="10797" y="16683"/>
                  <a:pt x="11484" y="18103"/>
                  <a:pt x="11328" y="18259"/>
                </a:cubicBezTo>
                <a:cubicBezTo>
                  <a:pt x="11173" y="18415"/>
                  <a:pt x="10974" y="18511"/>
                  <a:pt x="10550" y="18440"/>
                </a:cubicBezTo>
                <a:cubicBezTo>
                  <a:pt x="10223" y="18386"/>
                  <a:pt x="10004" y="18647"/>
                  <a:pt x="9888" y="19267"/>
                </a:cubicBezTo>
                <a:cubicBezTo>
                  <a:pt x="10109" y="18885"/>
                  <a:pt x="10229" y="18887"/>
                  <a:pt x="10229" y="18887"/>
                </a:cubicBezTo>
                <a:cubicBezTo>
                  <a:pt x="10229" y="18887"/>
                  <a:pt x="10319" y="19265"/>
                  <a:pt x="10564" y="19128"/>
                </a:cubicBezTo>
                <a:cubicBezTo>
                  <a:pt x="10932" y="18921"/>
                  <a:pt x="11484" y="18775"/>
                  <a:pt x="11816" y="18829"/>
                </a:cubicBezTo>
                <a:cubicBezTo>
                  <a:pt x="12149" y="18883"/>
                  <a:pt x="12488" y="19086"/>
                  <a:pt x="12821" y="19070"/>
                </a:cubicBezTo>
                <a:cubicBezTo>
                  <a:pt x="13204" y="19052"/>
                  <a:pt x="13218" y="18868"/>
                  <a:pt x="13218" y="18868"/>
                </a:cubicBezTo>
                <a:cubicBezTo>
                  <a:pt x="13218" y="18868"/>
                  <a:pt x="13456" y="18756"/>
                  <a:pt x="13538" y="19186"/>
                </a:cubicBezTo>
                <a:cubicBezTo>
                  <a:pt x="13664" y="18805"/>
                  <a:pt x="13463" y="18314"/>
                  <a:pt x="13030" y="18409"/>
                </a:cubicBezTo>
                <a:cubicBezTo>
                  <a:pt x="12598" y="18504"/>
                  <a:pt x="11906" y="18401"/>
                  <a:pt x="11749" y="17986"/>
                </a:cubicBezTo>
                <a:cubicBezTo>
                  <a:pt x="11591" y="17572"/>
                  <a:pt x="10713" y="15126"/>
                  <a:pt x="10835" y="14401"/>
                </a:cubicBezTo>
                <a:cubicBezTo>
                  <a:pt x="10860" y="14253"/>
                  <a:pt x="11154" y="13838"/>
                  <a:pt x="11421" y="13485"/>
                </a:cubicBezTo>
                <a:cubicBezTo>
                  <a:pt x="11800" y="13546"/>
                  <a:pt x="12272" y="13593"/>
                  <a:pt x="12870" y="13606"/>
                </a:cubicBezTo>
                <a:cubicBezTo>
                  <a:pt x="12851" y="13975"/>
                  <a:pt x="12885" y="14459"/>
                  <a:pt x="13115" y="14850"/>
                </a:cubicBezTo>
                <a:cubicBezTo>
                  <a:pt x="14205" y="16710"/>
                  <a:pt x="15304" y="18123"/>
                  <a:pt x="15159" y="18267"/>
                </a:cubicBezTo>
                <a:cubicBezTo>
                  <a:pt x="15014" y="18412"/>
                  <a:pt x="14898" y="18511"/>
                  <a:pt x="14394" y="18422"/>
                </a:cubicBezTo>
                <a:cubicBezTo>
                  <a:pt x="14006" y="18354"/>
                  <a:pt x="13738" y="18610"/>
                  <a:pt x="13739" y="19207"/>
                </a:cubicBezTo>
                <a:cubicBezTo>
                  <a:pt x="13960" y="18753"/>
                  <a:pt x="14123" y="18750"/>
                  <a:pt x="14123" y="18750"/>
                </a:cubicBezTo>
                <a:cubicBezTo>
                  <a:pt x="14123" y="18750"/>
                  <a:pt x="14161" y="19173"/>
                  <a:pt x="14577" y="19073"/>
                </a:cubicBezTo>
                <a:cubicBezTo>
                  <a:pt x="14992" y="18973"/>
                  <a:pt x="15304" y="18785"/>
                  <a:pt x="15699" y="18853"/>
                </a:cubicBezTo>
                <a:cubicBezTo>
                  <a:pt x="16094" y="18920"/>
                  <a:pt x="16304" y="19023"/>
                  <a:pt x="16684" y="19023"/>
                </a:cubicBezTo>
                <a:cubicBezTo>
                  <a:pt x="17121" y="19023"/>
                  <a:pt x="17158" y="18850"/>
                  <a:pt x="17158" y="18850"/>
                </a:cubicBezTo>
                <a:cubicBezTo>
                  <a:pt x="17158" y="18850"/>
                  <a:pt x="17407" y="18751"/>
                  <a:pt x="17595" y="19173"/>
                </a:cubicBezTo>
                <a:cubicBezTo>
                  <a:pt x="17657" y="18808"/>
                  <a:pt x="17324" y="18337"/>
                  <a:pt x="16846" y="18409"/>
                </a:cubicBezTo>
                <a:cubicBezTo>
                  <a:pt x="16368" y="18481"/>
                  <a:pt x="15842" y="18433"/>
                  <a:pt x="15571" y="18023"/>
                </a:cubicBezTo>
                <a:cubicBezTo>
                  <a:pt x="15300" y="17614"/>
                  <a:pt x="13635" y="14601"/>
                  <a:pt x="13635" y="14336"/>
                </a:cubicBezTo>
                <a:cubicBezTo>
                  <a:pt x="13634" y="14206"/>
                  <a:pt x="13673" y="13879"/>
                  <a:pt x="13712" y="13577"/>
                </a:cubicBezTo>
                <a:cubicBezTo>
                  <a:pt x="17255" y="13119"/>
                  <a:pt x="18375" y="7547"/>
                  <a:pt x="18294" y="5727"/>
                </a:cubicBezTo>
                <a:cubicBezTo>
                  <a:pt x="18210" y="3829"/>
                  <a:pt x="19979" y="3010"/>
                  <a:pt x="19979" y="3010"/>
                </a:cubicBezTo>
                <a:cubicBezTo>
                  <a:pt x="19979" y="3010"/>
                  <a:pt x="20989" y="2780"/>
                  <a:pt x="21600" y="2617"/>
                </a:cubicBezTo>
                <a:cubicBezTo>
                  <a:pt x="21221" y="1929"/>
                  <a:pt x="19832" y="1504"/>
                  <a:pt x="19832" y="1504"/>
                </a:cubicBezTo>
                <a:cubicBezTo>
                  <a:pt x="19832" y="1504"/>
                  <a:pt x="19158" y="0"/>
                  <a:pt x="17660" y="0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14" name="Rectangle aux angles arrondis"/>
          <p:cNvSpPr/>
          <p:nvPr/>
        </p:nvSpPr>
        <p:spPr>
          <a:xfrm>
            <a:off x="2075048" y="707491"/>
            <a:ext cx="7791256" cy="1557863"/>
          </a:xfrm>
          <a:prstGeom prst="roundRect">
            <a:avLst>
              <a:gd name="adj" fmla="val 12228"/>
            </a:avLst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15" name="Oiseau"/>
          <p:cNvSpPr/>
          <p:nvPr/>
        </p:nvSpPr>
        <p:spPr>
          <a:xfrm>
            <a:off x="5683144" y="5449613"/>
            <a:ext cx="825713" cy="5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72" fill="norm" stroke="1" extrusionOk="0">
                <a:moveTo>
                  <a:pt x="17660" y="0"/>
                </a:moveTo>
                <a:cubicBezTo>
                  <a:pt x="16161" y="0"/>
                  <a:pt x="15095" y="2389"/>
                  <a:pt x="14653" y="3076"/>
                </a:cubicBezTo>
                <a:cubicBezTo>
                  <a:pt x="14211" y="3763"/>
                  <a:pt x="13226" y="3304"/>
                  <a:pt x="11453" y="4942"/>
                </a:cubicBezTo>
                <a:cubicBezTo>
                  <a:pt x="8337" y="7822"/>
                  <a:pt x="5855" y="12099"/>
                  <a:pt x="5855" y="12099"/>
                </a:cubicBezTo>
                <a:lnTo>
                  <a:pt x="6716" y="12338"/>
                </a:lnTo>
                <a:lnTo>
                  <a:pt x="0" y="20619"/>
                </a:lnTo>
                <a:cubicBezTo>
                  <a:pt x="0" y="20619"/>
                  <a:pt x="1053" y="21600"/>
                  <a:pt x="2274" y="20291"/>
                </a:cubicBezTo>
                <a:cubicBezTo>
                  <a:pt x="3495" y="18982"/>
                  <a:pt x="7095" y="14302"/>
                  <a:pt x="8674" y="13320"/>
                </a:cubicBezTo>
                <a:cubicBezTo>
                  <a:pt x="9642" y="12718"/>
                  <a:pt x="9667" y="12962"/>
                  <a:pt x="10444" y="13241"/>
                </a:cubicBezTo>
                <a:cubicBezTo>
                  <a:pt x="10258" y="13715"/>
                  <a:pt x="10071" y="14364"/>
                  <a:pt x="10206" y="14795"/>
                </a:cubicBezTo>
                <a:cubicBezTo>
                  <a:pt x="10797" y="16683"/>
                  <a:pt x="11484" y="18103"/>
                  <a:pt x="11328" y="18259"/>
                </a:cubicBezTo>
                <a:cubicBezTo>
                  <a:pt x="11173" y="18415"/>
                  <a:pt x="10974" y="18511"/>
                  <a:pt x="10550" y="18440"/>
                </a:cubicBezTo>
                <a:cubicBezTo>
                  <a:pt x="10223" y="18386"/>
                  <a:pt x="10004" y="18647"/>
                  <a:pt x="9888" y="19267"/>
                </a:cubicBezTo>
                <a:cubicBezTo>
                  <a:pt x="10109" y="18885"/>
                  <a:pt x="10229" y="18887"/>
                  <a:pt x="10229" y="18887"/>
                </a:cubicBezTo>
                <a:cubicBezTo>
                  <a:pt x="10229" y="18887"/>
                  <a:pt x="10319" y="19265"/>
                  <a:pt x="10564" y="19128"/>
                </a:cubicBezTo>
                <a:cubicBezTo>
                  <a:pt x="10932" y="18921"/>
                  <a:pt x="11484" y="18775"/>
                  <a:pt x="11816" y="18829"/>
                </a:cubicBezTo>
                <a:cubicBezTo>
                  <a:pt x="12149" y="18883"/>
                  <a:pt x="12488" y="19086"/>
                  <a:pt x="12821" y="19070"/>
                </a:cubicBezTo>
                <a:cubicBezTo>
                  <a:pt x="13204" y="19052"/>
                  <a:pt x="13218" y="18868"/>
                  <a:pt x="13218" y="18868"/>
                </a:cubicBezTo>
                <a:cubicBezTo>
                  <a:pt x="13218" y="18868"/>
                  <a:pt x="13456" y="18756"/>
                  <a:pt x="13538" y="19186"/>
                </a:cubicBezTo>
                <a:cubicBezTo>
                  <a:pt x="13664" y="18805"/>
                  <a:pt x="13463" y="18314"/>
                  <a:pt x="13030" y="18409"/>
                </a:cubicBezTo>
                <a:cubicBezTo>
                  <a:pt x="12598" y="18504"/>
                  <a:pt x="11906" y="18401"/>
                  <a:pt x="11749" y="17986"/>
                </a:cubicBezTo>
                <a:cubicBezTo>
                  <a:pt x="11591" y="17572"/>
                  <a:pt x="10713" y="15126"/>
                  <a:pt x="10835" y="14401"/>
                </a:cubicBezTo>
                <a:cubicBezTo>
                  <a:pt x="10860" y="14253"/>
                  <a:pt x="11154" y="13838"/>
                  <a:pt x="11421" y="13485"/>
                </a:cubicBezTo>
                <a:cubicBezTo>
                  <a:pt x="11800" y="13546"/>
                  <a:pt x="12272" y="13593"/>
                  <a:pt x="12870" y="13606"/>
                </a:cubicBezTo>
                <a:cubicBezTo>
                  <a:pt x="12851" y="13975"/>
                  <a:pt x="12885" y="14459"/>
                  <a:pt x="13115" y="14850"/>
                </a:cubicBezTo>
                <a:cubicBezTo>
                  <a:pt x="14205" y="16710"/>
                  <a:pt x="15304" y="18123"/>
                  <a:pt x="15159" y="18267"/>
                </a:cubicBezTo>
                <a:cubicBezTo>
                  <a:pt x="15014" y="18412"/>
                  <a:pt x="14898" y="18511"/>
                  <a:pt x="14394" y="18422"/>
                </a:cubicBezTo>
                <a:cubicBezTo>
                  <a:pt x="14006" y="18354"/>
                  <a:pt x="13738" y="18610"/>
                  <a:pt x="13739" y="19207"/>
                </a:cubicBezTo>
                <a:cubicBezTo>
                  <a:pt x="13960" y="18753"/>
                  <a:pt x="14123" y="18750"/>
                  <a:pt x="14123" y="18750"/>
                </a:cubicBezTo>
                <a:cubicBezTo>
                  <a:pt x="14123" y="18750"/>
                  <a:pt x="14161" y="19173"/>
                  <a:pt x="14577" y="19073"/>
                </a:cubicBezTo>
                <a:cubicBezTo>
                  <a:pt x="14992" y="18973"/>
                  <a:pt x="15304" y="18785"/>
                  <a:pt x="15699" y="18853"/>
                </a:cubicBezTo>
                <a:cubicBezTo>
                  <a:pt x="16094" y="18920"/>
                  <a:pt x="16304" y="19023"/>
                  <a:pt x="16684" y="19023"/>
                </a:cubicBezTo>
                <a:cubicBezTo>
                  <a:pt x="17121" y="19023"/>
                  <a:pt x="17158" y="18850"/>
                  <a:pt x="17158" y="18850"/>
                </a:cubicBezTo>
                <a:cubicBezTo>
                  <a:pt x="17158" y="18850"/>
                  <a:pt x="17407" y="18751"/>
                  <a:pt x="17595" y="19173"/>
                </a:cubicBezTo>
                <a:cubicBezTo>
                  <a:pt x="17657" y="18808"/>
                  <a:pt x="17324" y="18337"/>
                  <a:pt x="16846" y="18409"/>
                </a:cubicBezTo>
                <a:cubicBezTo>
                  <a:pt x="16368" y="18481"/>
                  <a:pt x="15842" y="18433"/>
                  <a:pt x="15571" y="18023"/>
                </a:cubicBezTo>
                <a:cubicBezTo>
                  <a:pt x="15300" y="17614"/>
                  <a:pt x="13635" y="14601"/>
                  <a:pt x="13635" y="14336"/>
                </a:cubicBezTo>
                <a:cubicBezTo>
                  <a:pt x="13634" y="14206"/>
                  <a:pt x="13673" y="13879"/>
                  <a:pt x="13712" y="13577"/>
                </a:cubicBezTo>
                <a:cubicBezTo>
                  <a:pt x="17255" y="13119"/>
                  <a:pt x="18375" y="7547"/>
                  <a:pt x="18294" y="5727"/>
                </a:cubicBezTo>
                <a:cubicBezTo>
                  <a:pt x="18210" y="3829"/>
                  <a:pt x="19979" y="3010"/>
                  <a:pt x="19979" y="3010"/>
                </a:cubicBezTo>
                <a:cubicBezTo>
                  <a:pt x="19979" y="3010"/>
                  <a:pt x="20989" y="2780"/>
                  <a:pt x="21600" y="2617"/>
                </a:cubicBezTo>
                <a:cubicBezTo>
                  <a:pt x="21221" y="1929"/>
                  <a:pt x="19832" y="1504"/>
                  <a:pt x="19832" y="1504"/>
                </a:cubicBezTo>
                <a:cubicBezTo>
                  <a:pt x="19832" y="1504"/>
                  <a:pt x="19158" y="0"/>
                  <a:pt x="17660" y="0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16" name="Rectangle aux angles arrondis"/>
          <p:cNvSpPr/>
          <p:nvPr/>
        </p:nvSpPr>
        <p:spPr>
          <a:xfrm>
            <a:off x="2075048" y="4798636"/>
            <a:ext cx="7791256" cy="1557863"/>
          </a:xfrm>
          <a:prstGeom prst="roundRect">
            <a:avLst>
              <a:gd name="adj" fmla="val 12228"/>
            </a:avLst>
          </a:prstGeom>
          <a:ln w="25400">
            <a:solidFill>
              <a:schemeClr val="accent1"/>
            </a:solidFill>
            <a:prstDash val="sysDot"/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17" name="Appareil photo"/>
          <p:cNvSpPr/>
          <p:nvPr/>
        </p:nvSpPr>
        <p:spPr>
          <a:xfrm>
            <a:off x="9699932" y="466413"/>
            <a:ext cx="726017" cy="5156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98" y="0"/>
                </a:moveTo>
                <a:cubicBezTo>
                  <a:pt x="7580" y="0"/>
                  <a:pt x="7176" y="305"/>
                  <a:pt x="7000" y="677"/>
                </a:cubicBezTo>
                <a:lnTo>
                  <a:pt x="6586" y="1551"/>
                </a:lnTo>
                <a:cubicBezTo>
                  <a:pt x="6410" y="1924"/>
                  <a:pt x="6006" y="2228"/>
                  <a:pt x="5689" y="2228"/>
                </a:cubicBezTo>
                <a:lnTo>
                  <a:pt x="3765" y="2228"/>
                </a:lnTo>
                <a:lnTo>
                  <a:pt x="3765" y="1931"/>
                </a:lnTo>
                <a:cubicBezTo>
                  <a:pt x="3765" y="1633"/>
                  <a:pt x="3592" y="1390"/>
                  <a:pt x="3380" y="1390"/>
                </a:cubicBezTo>
                <a:lnTo>
                  <a:pt x="1841" y="1390"/>
                </a:lnTo>
                <a:cubicBezTo>
                  <a:pt x="1629" y="1390"/>
                  <a:pt x="1456" y="1633"/>
                  <a:pt x="1456" y="1931"/>
                </a:cubicBezTo>
                <a:lnTo>
                  <a:pt x="1456" y="2228"/>
                </a:lnTo>
                <a:lnTo>
                  <a:pt x="1136" y="2228"/>
                </a:lnTo>
                <a:cubicBezTo>
                  <a:pt x="818" y="2228"/>
                  <a:pt x="434" y="2307"/>
                  <a:pt x="280" y="2404"/>
                </a:cubicBezTo>
                <a:cubicBezTo>
                  <a:pt x="127" y="2502"/>
                  <a:pt x="0" y="3380"/>
                  <a:pt x="0" y="3827"/>
                </a:cubicBezTo>
                <a:lnTo>
                  <a:pt x="0" y="20001"/>
                </a:lnTo>
                <a:cubicBezTo>
                  <a:pt x="0" y="20448"/>
                  <a:pt x="56" y="20992"/>
                  <a:pt x="125" y="21208"/>
                </a:cubicBezTo>
                <a:cubicBezTo>
                  <a:pt x="194" y="21424"/>
                  <a:pt x="818" y="21600"/>
                  <a:pt x="1136" y="21600"/>
                </a:cubicBezTo>
                <a:lnTo>
                  <a:pt x="20464" y="21600"/>
                </a:lnTo>
                <a:cubicBezTo>
                  <a:pt x="20782" y="21600"/>
                  <a:pt x="21166" y="21522"/>
                  <a:pt x="21320" y="21424"/>
                </a:cubicBezTo>
                <a:cubicBezTo>
                  <a:pt x="21473" y="21327"/>
                  <a:pt x="21600" y="20448"/>
                  <a:pt x="21600" y="20001"/>
                </a:cubicBezTo>
                <a:lnTo>
                  <a:pt x="21600" y="3827"/>
                </a:lnTo>
                <a:cubicBezTo>
                  <a:pt x="21600" y="3380"/>
                  <a:pt x="21475" y="2501"/>
                  <a:pt x="21322" y="2404"/>
                </a:cubicBezTo>
                <a:cubicBezTo>
                  <a:pt x="21168" y="2307"/>
                  <a:pt x="20782" y="2228"/>
                  <a:pt x="20464" y="2228"/>
                </a:cubicBezTo>
                <a:lnTo>
                  <a:pt x="15658" y="2228"/>
                </a:lnTo>
                <a:cubicBezTo>
                  <a:pt x="15341" y="2228"/>
                  <a:pt x="14935" y="1924"/>
                  <a:pt x="14759" y="1551"/>
                </a:cubicBezTo>
                <a:lnTo>
                  <a:pt x="14345" y="677"/>
                </a:lnTo>
                <a:cubicBezTo>
                  <a:pt x="14169" y="305"/>
                  <a:pt x="13765" y="0"/>
                  <a:pt x="13448" y="0"/>
                </a:cubicBezTo>
                <a:lnTo>
                  <a:pt x="11303" y="0"/>
                </a:lnTo>
                <a:cubicBezTo>
                  <a:pt x="10985" y="0"/>
                  <a:pt x="10702" y="0"/>
                  <a:pt x="10673" y="0"/>
                </a:cubicBezTo>
                <a:cubicBezTo>
                  <a:pt x="10645" y="0"/>
                  <a:pt x="10362" y="0"/>
                  <a:pt x="10044" y="0"/>
                </a:cubicBezTo>
                <a:lnTo>
                  <a:pt x="7898" y="0"/>
                </a:lnTo>
                <a:close/>
                <a:moveTo>
                  <a:pt x="18530" y="5400"/>
                </a:moveTo>
                <a:cubicBezTo>
                  <a:pt x="18961" y="5400"/>
                  <a:pt x="19310" y="5891"/>
                  <a:pt x="19310" y="6498"/>
                </a:cubicBezTo>
                <a:cubicBezTo>
                  <a:pt x="19310" y="7104"/>
                  <a:pt x="18961" y="7595"/>
                  <a:pt x="18530" y="7595"/>
                </a:cubicBezTo>
                <a:cubicBezTo>
                  <a:pt x="18099" y="7595"/>
                  <a:pt x="17751" y="7104"/>
                  <a:pt x="17751" y="6498"/>
                </a:cubicBezTo>
                <a:cubicBezTo>
                  <a:pt x="17751" y="5891"/>
                  <a:pt x="18099" y="5400"/>
                  <a:pt x="18530" y="5400"/>
                </a:cubicBezTo>
                <a:close/>
                <a:moveTo>
                  <a:pt x="10800" y="5887"/>
                </a:moveTo>
                <a:cubicBezTo>
                  <a:pt x="13210" y="5887"/>
                  <a:pt x="15171" y="8647"/>
                  <a:pt x="15171" y="12040"/>
                </a:cubicBezTo>
                <a:cubicBezTo>
                  <a:pt x="15171" y="15433"/>
                  <a:pt x="13210" y="18193"/>
                  <a:pt x="10800" y="18193"/>
                </a:cubicBezTo>
                <a:cubicBezTo>
                  <a:pt x="8390" y="18193"/>
                  <a:pt x="6429" y="15433"/>
                  <a:pt x="6429" y="12040"/>
                </a:cubicBezTo>
                <a:cubicBezTo>
                  <a:pt x="6429" y="8647"/>
                  <a:pt x="8390" y="5887"/>
                  <a:pt x="10800" y="5887"/>
                </a:cubicBezTo>
                <a:close/>
                <a:moveTo>
                  <a:pt x="10800" y="7514"/>
                </a:moveTo>
                <a:cubicBezTo>
                  <a:pt x="9027" y="7514"/>
                  <a:pt x="7585" y="9544"/>
                  <a:pt x="7585" y="12040"/>
                </a:cubicBezTo>
                <a:cubicBezTo>
                  <a:pt x="7585" y="14536"/>
                  <a:pt x="9027" y="16568"/>
                  <a:pt x="10800" y="16568"/>
                </a:cubicBezTo>
                <a:cubicBezTo>
                  <a:pt x="12573" y="16568"/>
                  <a:pt x="14015" y="14536"/>
                  <a:pt x="14015" y="12040"/>
                </a:cubicBezTo>
                <a:cubicBezTo>
                  <a:pt x="14015" y="9544"/>
                  <a:pt x="12573" y="7514"/>
                  <a:pt x="10800" y="7514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18" name="Caméra"/>
          <p:cNvSpPr/>
          <p:nvPr/>
        </p:nvSpPr>
        <p:spPr>
          <a:xfrm>
            <a:off x="9769819" y="4630998"/>
            <a:ext cx="322919" cy="5798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491" y="0"/>
                </a:moveTo>
                <a:cubicBezTo>
                  <a:pt x="2011" y="0"/>
                  <a:pt x="0" y="1120"/>
                  <a:pt x="0" y="2501"/>
                </a:cubicBezTo>
                <a:cubicBezTo>
                  <a:pt x="0" y="3422"/>
                  <a:pt x="896" y="4224"/>
                  <a:pt x="2227" y="4658"/>
                </a:cubicBezTo>
                <a:cubicBezTo>
                  <a:pt x="1928" y="4864"/>
                  <a:pt x="1748" y="5126"/>
                  <a:pt x="1748" y="5410"/>
                </a:cubicBezTo>
                <a:lnTo>
                  <a:pt x="1748" y="9410"/>
                </a:lnTo>
                <a:cubicBezTo>
                  <a:pt x="1748" y="10070"/>
                  <a:pt x="2719" y="10613"/>
                  <a:pt x="3906" y="10613"/>
                </a:cubicBezTo>
                <a:lnTo>
                  <a:pt x="8012" y="10613"/>
                </a:lnTo>
                <a:lnTo>
                  <a:pt x="312" y="21546"/>
                </a:lnTo>
                <a:lnTo>
                  <a:pt x="1848" y="21546"/>
                </a:lnTo>
                <a:lnTo>
                  <a:pt x="8918" y="11618"/>
                </a:lnTo>
                <a:lnTo>
                  <a:pt x="8933" y="21600"/>
                </a:lnTo>
                <a:lnTo>
                  <a:pt x="10445" y="21600"/>
                </a:lnTo>
                <a:lnTo>
                  <a:pt x="10430" y="11699"/>
                </a:lnTo>
                <a:lnTo>
                  <a:pt x="17433" y="21546"/>
                </a:lnTo>
                <a:lnTo>
                  <a:pt x="19061" y="21546"/>
                </a:lnTo>
                <a:lnTo>
                  <a:pt x="11285" y="10613"/>
                </a:lnTo>
                <a:lnTo>
                  <a:pt x="15297" y="10613"/>
                </a:lnTo>
                <a:cubicBezTo>
                  <a:pt x="16484" y="10613"/>
                  <a:pt x="17455" y="10072"/>
                  <a:pt x="17455" y="9411"/>
                </a:cubicBezTo>
                <a:lnTo>
                  <a:pt x="17455" y="8659"/>
                </a:lnTo>
                <a:lnTo>
                  <a:pt x="17588" y="8701"/>
                </a:lnTo>
                <a:lnTo>
                  <a:pt x="21600" y="9990"/>
                </a:lnTo>
                <a:lnTo>
                  <a:pt x="21600" y="7410"/>
                </a:lnTo>
                <a:lnTo>
                  <a:pt x="21600" y="4830"/>
                </a:lnTo>
                <a:lnTo>
                  <a:pt x="17588" y="6121"/>
                </a:lnTo>
                <a:lnTo>
                  <a:pt x="17455" y="6163"/>
                </a:lnTo>
                <a:lnTo>
                  <a:pt x="17455" y="5410"/>
                </a:lnTo>
                <a:cubicBezTo>
                  <a:pt x="17455" y="5075"/>
                  <a:pt x="17202" y="4771"/>
                  <a:pt x="16800" y="4553"/>
                </a:cubicBezTo>
                <a:cubicBezTo>
                  <a:pt x="17965" y="4101"/>
                  <a:pt x="18730" y="3351"/>
                  <a:pt x="18730" y="2501"/>
                </a:cubicBezTo>
                <a:cubicBezTo>
                  <a:pt x="18730" y="1120"/>
                  <a:pt x="16719" y="0"/>
                  <a:pt x="14239" y="0"/>
                </a:cubicBezTo>
                <a:cubicBezTo>
                  <a:pt x="11760" y="0"/>
                  <a:pt x="9748" y="1120"/>
                  <a:pt x="9748" y="2501"/>
                </a:cubicBezTo>
                <a:cubicBezTo>
                  <a:pt x="9748" y="3162"/>
                  <a:pt x="10213" y="3761"/>
                  <a:pt x="10967" y="4209"/>
                </a:cubicBezTo>
                <a:lnTo>
                  <a:pt x="7764" y="4209"/>
                </a:lnTo>
                <a:cubicBezTo>
                  <a:pt x="8517" y="3761"/>
                  <a:pt x="8979" y="3162"/>
                  <a:pt x="8979" y="2501"/>
                </a:cubicBezTo>
                <a:cubicBezTo>
                  <a:pt x="8979" y="1120"/>
                  <a:pt x="6971" y="0"/>
                  <a:pt x="4491" y="0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Artefact">
  <a:themeElements>
    <a:clrScheme name="Artefact">
      <a:dk1>
        <a:srgbClr val="0E143D"/>
      </a:dk1>
      <a:lt1>
        <a:srgbClr val="F3F3F3"/>
      </a:lt1>
      <a:dk2>
        <a:srgbClr val="A7A7A7"/>
      </a:dk2>
      <a:lt2>
        <a:srgbClr val="535353"/>
      </a:lt2>
      <a:accent1>
        <a:srgbClr val="65B9EA"/>
      </a:accent1>
      <a:accent2>
        <a:srgbClr val="F59C7C"/>
      </a:accent2>
      <a:accent3>
        <a:srgbClr val="F04556"/>
      </a:accent3>
      <a:accent4>
        <a:srgbClr val="F6E2C7"/>
      </a:accent4>
      <a:accent5>
        <a:srgbClr val="57C7DB"/>
      </a:accent5>
      <a:accent6>
        <a:srgbClr val="5E8BC6"/>
      </a:accent6>
      <a:hlink>
        <a:srgbClr val="0000FF"/>
      </a:hlink>
      <a:folHlink>
        <a:srgbClr val="FF00FF"/>
      </a:folHlink>
    </a:clrScheme>
    <a:fontScheme name="Artefac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rtef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rtefact">
  <a:themeElements>
    <a:clrScheme name="Artefa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5B9EA"/>
      </a:accent1>
      <a:accent2>
        <a:srgbClr val="F59C7C"/>
      </a:accent2>
      <a:accent3>
        <a:srgbClr val="F04556"/>
      </a:accent3>
      <a:accent4>
        <a:srgbClr val="F6E2C7"/>
      </a:accent4>
      <a:accent5>
        <a:srgbClr val="57C7DB"/>
      </a:accent5>
      <a:accent6>
        <a:srgbClr val="5E8BC6"/>
      </a:accent6>
      <a:hlink>
        <a:srgbClr val="0000FF"/>
      </a:hlink>
      <a:folHlink>
        <a:srgbClr val="FF00FF"/>
      </a:folHlink>
    </a:clrScheme>
    <a:fontScheme name="Artefac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rtef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